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56" r:id="rId5"/>
    <p:sldId id="267" r:id="rId6"/>
    <p:sldId id="265" r:id="rId7"/>
    <p:sldId id="299" r:id="rId8"/>
    <p:sldId id="271" r:id="rId9"/>
    <p:sldId id="314" r:id="rId10"/>
    <p:sldId id="301" r:id="rId11"/>
    <p:sldId id="302" r:id="rId12"/>
    <p:sldId id="305" r:id="rId13"/>
    <p:sldId id="309" r:id="rId14"/>
    <p:sldId id="2113691673" r:id="rId15"/>
    <p:sldId id="2113691674" r:id="rId16"/>
    <p:sldId id="2113691675" r:id="rId17"/>
    <p:sldId id="2113691676" r:id="rId18"/>
    <p:sldId id="288" r:id="rId19"/>
    <p:sldId id="296" r:id="rId20"/>
    <p:sldId id="2113691672" r:id="rId21"/>
    <p:sldId id="290" r:id="rId22"/>
    <p:sldId id="291" r:id="rId23"/>
    <p:sldId id="2113691591" r:id="rId2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3F5"/>
    <a:srgbClr val="86BCC1"/>
    <a:srgbClr val="00A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9"/>
    <p:restoredTop sz="79552"/>
  </p:normalViewPr>
  <p:slideViewPr>
    <p:cSldViewPr snapToGrid="0">
      <p:cViewPr varScale="1">
        <p:scale>
          <a:sx n="91" d="100"/>
          <a:sy n="91" d="100"/>
        </p:scale>
        <p:origin x="1568" y="17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41285-CC27-DA4B-92C5-8A609DF5BD9A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D0A1C-2D10-3542-8BF8-FAB832CC5B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4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D0A1C-2D10-3542-8BF8-FAB832CC5B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326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D0A1C-2D10-3542-8BF8-FAB832CC5BD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398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D0A1C-2D10-3542-8BF8-FAB832CC5BD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945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AAA49-DB87-D031-EF7D-7EC63E8C8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7954AE4-5D5F-CBF2-CB04-F3F91EEB47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F0AAB53-72BA-9080-24B9-1A487BA6F2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62FC8AB-1AAE-E1AC-2DA8-F55AFA2329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D0A1C-2D10-3542-8BF8-FAB832CC5BD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111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9A6EA-15F6-ABAC-2079-24362E9DB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3A9C77D-5EA0-8464-4CD1-4156D5B396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D5D4C07-658B-898E-3273-2AA392A0C5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3060017-09BB-4DF7-4DAA-FC817267DC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D0A1C-2D10-3542-8BF8-FAB832CC5BD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911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A6C0A-2999-B44A-2600-B20702C6A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EE61696-1FC2-55B4-1B5B-30A03550AB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5FE6B81-99B5-52E9-B96E-C116E60C35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A703F2E-8281-99BD-991F-A4C81134B9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D0A1C-2D10-3542-8BF8-FAB832CC5BD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822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A175E-0B7B-3B6F-6614-05546DB61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3BB1A37-61F1-6743-6DB6-2D17D3289F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ABC04F6-50D2-3330-0E21-D2A8093D77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B713EA6-253C-A256-7A7D-000DD71DD0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D0A1C-2D10-3542-8BF8-FAB832CC5BD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120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Surgery or follow up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D0A1C-2D10-3542-8BF8-FAB832CC5BD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727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D0A1C-2D10-3542-8BF8-FAB832CC5BD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326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purple gradient&#10;&#10;AI-generated content may be incorrect.">
            <a:extLst>
              <a:ext uri="{FF2B5EF4-FFF2-40B4-BE49-F238E27FC236}">
                <a16:creationId xmlns:a16="http://schemas.microsoft.com/office/drawing/2014/main" id="{3E5B16CC-FACB-11D9-C7DD-0D44183437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AF2DC6-1D8F-68F6-3F7B-6B2555D1BB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0" i="0">
                <a:solidFill>
                  <a:schemeClr val="bg1"/>
                </a:solidFill>
                <a:latin typeface="Alexandria ExtraLight" pitchFamily="2" charset="-78"/>
                <a:cs typeface="Alexandria ExtraLight" pitchFamily="2" charset="-78"/>
              </a:defRPr>
            </a:lvl1pPr>
          </a:lstStyle>
          <a:p>
            <a:r>
              <a:rPr lang="en-GB" dirty="0"/>
              <a:t>Welcome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5482CB-F176-DF59-B8F5-4EFEB36F28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47515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6000" b="0" i="0">
                <a:solidFill>
                  <a:schemeClr val="bg1"/>
                </a:solidFill>
                <a:latin typeface="Alexandria Light" pitchFamily="2" charset="-78"/>
                <a:cs typeface="Alexandria Light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We are </a:t>
            </a:r>
            <a:r>
              <a:rPr lang="en-GB" dirty="0" err="1"/>
              <a:t>Gynaia</a:t>
            </a:r>
            <a:r>
              <a:rPr lang="en-GB" dirty="0"/>
              <a:t>.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D6BC3-F4CB-1632-73F1-6F4A8958C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x-none" dirty="0">
                <a:latin typeface="Alexandria Light" pitchFamily="2" charset="-78"/>
                <a:cs typeface="Alexandria Light" pitchFamily="2" charset="-78"/>
              </a:rPr>
              <a:t>Gynaia</a:t>
            </a:r>
            <a:r>
              <a:rPr lang="x-none" dirty="0"/>
              <a:t> presentation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1899C-1182-EA5E-49A4-E62428A32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0C783-4455-0639-C834-175366738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9" name="Picture 8" descr="A blue and black logo&#10;&#10;AI-generated content may be incorrect.">
            <a:extLst>
              <a:ext uri="{FF2B5EF4-FFF2-40B4-BE49-F238E27FC236}">
                <a16:creationId xmlns:a16="http://schemas.microsoft.com/office/drawing/2014/main" id="{45B32874-3042-B84E-7C5F-766A99C305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7586345" y="-565168"/>
            <a:ext cx="5762662" cy="5762662"/>
          </a:xfrm>
          <a:prstGeom prst="rect">
            <a:avLst/>
          </a:prstGeom>
        </p:spPr>
      </p:pic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42EDCA84-E2CE-C356-80CA-65F91DDFEE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43362" y="4766754"/>
            <a:ext cx="1928618" cy="68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20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FBFB-851D-0508-5ABB-7055435D5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92D77-4344-7BF4-1F13-7E545D527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33560-73CB-BAF9-3DEE-AC890061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BCC40-CADA-1293-79DA-AB646CA1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E9052-DB2B-DCA0-6DDB-BE982B1A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C4C5BEEF-3C86-8194-DBF9-6E0157DAA6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A953DB45-0167-D1B3-0E2C-6BEF5D50B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6000"/>
          </a:blip>
          <a:stretch>
            <a:fillRect/>
          </a:stretch>
        </p:blipFill>
        <p:spPr>
          <a:xfrm>
            <a:off x="7169678" y="-875946"/>
            <a:ext cx="6373636" cy="63736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BCFBFB-851D-0508-5ABB-7055435D5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92D77-4344-7BF4-1F13-7E545D527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33560-73CB-BAF9-3DEE-AC890061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BCC40-CADA-1293-79DA-AB646CA1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E9052-DB2B-DCA0-6DDB-BE982B1A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 descr="A white and black logo&#10;&#10;AI-generated content may be incorrect.">
            <a:extLst>
              <a:ext uri="{FF2B5EF4-FFF2-40B4-BE49-F238E27FC236}">
                <a16:creationId xmlns:a16="http://schemas.microsoft.com/office/drawing/2014/main" id="{045A26FF-F801-0645-2DE2-A6717532B2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71959" y="6384417"/>
            <a:ext cx="339041" cy="3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66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FBFB-851D-0508-5ABB-7055435D5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92D77-4344-7BF4-1F13-7E545D527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33560-73CB-BAF9-3DEE-AC890061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BCC40-CADA-1293-79DA-AB646CA1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E9052-DB2B-DCA0-6DDB-BE982B1A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 descr="A white and black logo&#10;&#10;AI-generated content may be incorrect.">
            <a:extLst>
              <a:ext uri="{FF2B5EF4-FFF2-40B4-BE49-F238E27FC236}">
                <a16:creationId xmlns:a16="http://schemas.microsoft.com/office/drawing/2014/main" id="{045A26FF-F801-0645-2DE2-A6717532B2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1959" y="6384417"/>
            <a:ext cx="339041" cy="3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76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FBFB-851D-0508-5ABB-7055435D5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92D77-4344-7BF4-1F13-7E545D527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33560-73CB-BAF9-3DEE-AC890061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BCC40-CADA-1293-79DA-AB646CA1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E9052-DB2B-DCA0-6DDB-BE982B1A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C4C5BEEF-3C86-8194-DBF9-6E0157DAA6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05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51820-394A-F774-2B5D-F6C210E7E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296" y="1635919"/>
            <a:ext cx="5145154" cy="2852737"/>
          </a:xfrm>
        </p:spPr>
        <p:txBody>
          <a:bodyPr anchor="b"/>
          <a:lstStyle>
            <a:lvl1pPr>
              <a:defRPr sz="6000" b="0" i="0">
                <a:solidFill>
                  <a:schemeClr val="accent2"/>
                </a:solidFill>
                <a:latin typeface="Alexandria ExtraLight" pitchFamily="2" charset="-78"/>
                <a:cs typeface="Alexandria ExtraLight" pitchFamily="2" charset="-78"/>
              </a:defRPr>
            </a:lvl1pPr>
          </a:lstStyle>
          <a:p>
            <a:r>
              <a:rPr lang="en-GB" dirty="0"/>
              <a:t>Titel here.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403A3-3AC2-79B5-C22D-CB672B3789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02296" y="4589463"/>
            <a:ext cx="5145154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2"/>
                </a:solidFill>
                <a:latin typeface="Alexandria Medium" pitchFamily="2" charset="-78"/>
                <a:cs typeface="Alexandria Medium" pitchFamily="2" charset="-78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Subtitel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B2176-B9BA-3DD6-1AFE-9FFF799BC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EEF8C-8949-B405-2497-1978633C0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4A9F5-EAF8-798F-8DBA-D89EF284F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15" name="Picture 14" descr="A close-up of a doctor&#10;&#10;AI-generated content may be incorrect.">
            <a:extLst>
              <a:ext uri="{FF2B5EF4-FFF2-40B4-BE49-F238E27FC236}">
                <a16:creationId xmlns:a16="http://schemas.microsoft.com/office/drawing/2014/main" id="{A869D587-AC93-D26B-3782-4E07EA05D9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08622" y="-159347"/>
            <a:ext cx="7772400" cy="54989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A91E62-1787-CD42-5B99-242F6BD300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  <p:pic>
        <p:nvPicPr>
          <p:cNvPr id="18" name="Picture 17" descr="A blue and black logo&#10;&#10;AI-generated content may be incorrect.">
            <a:extLst>
              <a:ext uri="{FF2B5EF4-FFF2-40B4-BE49-F238E27FC236}">
                <a16:creationId xmlns:a16="http://schemas.microsoft.com/office/drawing/2014/main" id="{1D2E2B28-723E-F531-2330-2784370974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02750" y="807182"/>
            <a:ext cx="2051050" cy="7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40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51820-394A-F774-2B5D-F6C210E7E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296" y="1635919"/>
            <a:ext cx="5145154" cy="2852737"/>
          </a:xfrm>
        </p:spPr>
        <p:txBody>
          <a:bodyPr anchor="b"/>
          <a:lstStyle>
            <a:lvl1pPr>
              <a:defRPr sz="6000" b="0" i="0">
                <a:solidFill>
                  <a:schemeClr val="accent2"/>
                </a:solidFill>
                <a:latin typeface="Alexandria ExtraLight" pitchFamily="2" charset="-78"/>
                <a:cs typeface="Alexandria ExtraLight" pitchFamily="2" charset="-78"/>
              </a:defRPr>
            </a:lvl1pPr>
          </a:lstStyle>
          <a:p>
            <a:r>
              <a:rPr lang="en-GB" dirty="0"/>
              <a:t>Titel here.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403A3-3AC2-79B5-C22D-CB672B3789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02296" y="4589463"/>
            <a:ext cx="5145154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2"/>
                </a:solidFill>
                <a:latin typeface="Alexandria Medium" pitchFamily="2" charset="-78"/>
                <a:cs typeface="Alexandria Medium" pitchFamily="2" charset="-78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Subtitel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B2176-B9BA-3DD6-1AFE-9FFF799BC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EEF8C-8949-B405-2497-1978633C0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4A9F5-EAF8-798F-8DBA-D89EF284F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9A91E62-1787-CD42-5B99-242F6BD30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  <p:pic>
        <p:nvPicPr>
          <p:cNvPr id="18" name="Picture 17" descr="A blue and black logo&#10;&#10;AI-generated content may be incorrect.">
            <a:extLst>
              <a:ext uri="{FF2B5EF4-FFF2-40B4-BE49-F238E27FC236}">
                <a16:creationId xmlns:a16="http://schemas.microsoft.com/office/drawing/2014/main" id="{1D2E2B28-723E-F531-2330-2784370974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02750" y="807182"/>
            <a:ext cx="2051050" cy="727930"/>
          </a:xfrm>
          <a:prstGeom prst="rect">
            <a:avLst/>
          </a:prstGeom>
        </p:spPr>
      </p:pic>
      <p:pic>
        <p:nvPicPr>
          <p:cNvPr id="8" name="Picture 7" descr="A black background with a green logo&#10;&#10;AI-generated content may be incorrect.">
            <a:extLst>
              <a:ext uri="{FF2B5EF4-FFF2-40B4-BE49-F238E27FC236}">
                <a16:creationId xmlns:a16="http://schemas.microsoft.com/office/drawing/2014/main" id="{E4823594-E43B-4516-CF8E-AE663F28BA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792" y="0"/>
            <a:ext cx="9974766" cy="704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65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24247-08CC-0D64-4701-51D807C2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DD525771-8DF9-9E3C-BD0C-EC39158FB2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3D59EE3-3549-9A46-E869-B0B99DA172D7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23B1E7FA-9239-F32F-346A-D5377E400A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ED169C-4BEF-FCE6-769F-93F4E3DF4C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183F-C003-60FC-EC78-DFF4B6C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01F70-B76F-91C0-8101-D11E7C78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FDE85-1776-7648-510F-05F9ED853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06230"/>
            <a:ext cx="5181600" cy="497073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746D8-CED9-0790-C655-3E530EDA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06230"/>
            <a:ext cx="5181600" cy="497073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1AA1D-5079-E937-9977-93B2ECD4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168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20904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24247-08CC-0D64-4701-51D807C2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DD525771-8DF9-9E3C-BD0C-EC39158FB2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3D59EE3-3549-9A46-E869-B0B99DA172D7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23B1E7FA-9239-F32F-346A-D5377E400A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183F-C003-60FC-EC78-DFF4B6C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01F70-B76F-91C0-8101-D11E7C78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FDE85-1776-7648-510F-05F9ED853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06230"/>
            <a:ext cx="5181600" cy="497073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746D8-CED9-0790-C655-3E530EDA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06230"/>
            <a:ext cx="5181600" cy="497073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1AA1D-5079-E937-9977-93B2ECD4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168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pic>
        <p:nvPicPr>
          <p:cNvPr id="12" name="Picture 11" descr="A blue and black logo&#10;&#10;AI-generated content may be incorrect.">
            <a:extLst>
              <a:ext uri="{FF2B5EF4-FFF2-40B4-BE49-F238E27FC236}">
                <a16:creationId xmlns:a16="http://schemas.microsoft.com/office/drawing/2014/main" id="{FCD9AA74-1F6A-67C7-C294-1D4B2F2084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63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24247-08CC-0D64-4701-51D807C2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DD525771-8DF9-9E3C-BD0C-EC39158FB2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23B1E7FA-9239-F32F-346A-D5377E400A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183F-C003-60FC-EC78-DFF4B6C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01F70-B76F-91C0-8101-D11E7C78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FDE85-1776-7648-510F-05F9ED853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06230"/>
            <a:ext cx="5181600" cy="497073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746D8-CED9-0790-C655-3E530EDA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06230"/>
            <a:ext cx="5181600" cy="497073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1AA1D-5079-E937-9977-93B2ECD4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168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3AD1D93A-606F-EF8A-8255-07FC2E5BF5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54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24247-08CC-0D64-4701-51D807C2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23B1E7FA-9239-F32F-346A-D5377E400A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183F-C003-60FC-EC78-DFF4B6C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01F70-B76F-91C0-8101-D11E7C78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FDE85-1776-7648-510F-05F9ED853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06230"/>
            <a:ext cx="5181600" cy="497073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746D8-CED9-0790-C655-3E530EDA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06230"/>
            <a:ext cx="5181600" cy="497073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1AA1D-5079-E937-9977-93B2ECD4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168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pic>
        <p:nvPicPr>
          <p:cNvPr id="9" name="Picture 8" descr="A blue and black logo&#10;&#10;AI-generated content may be incorrect.">
            <a:extLst>
              <a:ext uri="{FF2B5EF4-FFF2-40B4-BE49-F238E27FC236}">
                <a16:creationId xmlns:a16="http://schemas.microsoft.com/office/drawing/2014/main" id="{9C59B2C8-F2FA-7E77-DB9E-2CBDAB071C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16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purple gradient&#10;&#10;AI-generated content may be incorrect.">
            <a:extLst>
              <a:ext uri="{FF2B5EF4-FFF2-40B4-BE49-F238E27FC236}">
                <a16:creationId xmlns:a16="http://schemas.microsoft.com/office/drawing/2014/main" id="{3E5B16CC-FACB-11D9-C7DD-0D44183437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black background with a green logo&#10;&#10;AI-generated content may be incorrect.">
            <a:extLst>
              <a:ext uri="{FF2B5EF4-FFF2-40B4-BE49-F238E27FC236}">
                <a16:creationId xmlns:a16="http://schemas.microsoft.com/office/drawing/2014/main" id="{0361175C-CEB8-A3DD-A6DC-F0957E2B86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562" y="0"/>
            <a:ext cx="9974766" cy="70493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AF2DC6-1D8F-68F6-3F7B-6B2555D1BB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14647" y="1654926"/>
            <a:ext cx="9144000" cy="2387600"/>
          </a:xfrm>
        </p:spPr>
        <p:txBody>
          <a:bodyPr anchor="b"/>
          <a:lstStyle>
            <a:lvl1pPr algn="l">
              <a:defRPr sz="6000" b="0" i="0">
                <a:solidFill>
                  <a:schemeClr val="bg1"/>
                </a:solidFill>
                <a:latin typeface="Alexandria ExtraLight" pitchFamily="2" charset="-78"/>
                <a:cs typeface="Alexandria ExtraLight" pitchFamily="2" charset="-78"/>
              </a:defRPr>
            </a:lvl1pPr>
          </a:lstStyle>
          <a:p>
            <a:r>
              <a:rPr lang="en-GB" dirty="0"/>
              <a:t>Welcome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5482CB-F176-DF59-B8F5-4EFEB36F28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14647" y="388007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6000" b="0" i="0">
                <a:solidFill>
                  <a:schemeClr val="bg1"/>
                </a:solidFill>
                <a:latin typeface="Alexandria Light" pitchFamily="2" charset="-78"/>
                <a:cs typeface="Alexandria Light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We are </a:t>
            </a:r>
            <a:r>
              <a:rPr lang="en-GB" dirty="0" err="1"/>
              <a:t>Gynaia</a:t>
            </a:r>
            <a:r>
              <a:rPr lang="en-GB" dirty="0"/>
              <a:t>.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D6BC3-F4CB-1632-73F1-6F4A8958C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x-none" dirty="0">
                <a:latin typeface="Alexandria Light" pitchFamily="2" charset="-78"/>
                <a:cs typeface="Alexandria Light" pitchFamily="2" charset="-78"/>
              </a:rPr>
              <a:t>Gynaia</a:t>
            </a:r>
            <a:r>
              <a:rPr lang="x-none" dirty="0"/>
              <a:t> presentation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1899C-1182-EA5E-49A4-E62428A32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0C783-4455-0639-C834-175366738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F911C1B2-3D1D-668C-3EAD-48CA558466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15500" y="938259"/>
            <a:ext cx="1480039" cy="52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28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036D7900-5E2D-1C50-97D8-8FE0F73309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6000"/>
          </a:blip>
          <a:stretch>
            <a:fillRect/>
          </a:stretch>
        </p:blipFill>
        <p:spPr>
          <a:xfrm>
            <a:off x="7169678" y="-875946"/>
            <a:ext cx="6373636" cy="6373636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24247-08CC-0D64-4701-51D807C2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23B1E7FA-9239-F32F-346A-D5377E400A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183F-C003-60FC-EC78-DFF4B6C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01F70-B76F-91C0-8101-D11E7C78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FDE85-1776-7648-510F-05F9ED853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06230"/>
            <a:ext cx="5181600" cy="49707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746D8-CED9-0790-C655-3E530EDA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06230"/>
            <a:ext cx="5181600" cy="49707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1AA1D-5079-E937-9977-93B2ECD4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168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pic>
        <p:nvPicPr>
          <p:cNvPr id="8" name="Picture 7" descr="A white and black logo&#10;&#10;AI-generated content may be incorrect.">
            <a:extLst>
              <a:ext uri="{FF2B5EF4-FFF2-40B4-BE49-F238E27FC236}">
                <a16:creationId xmlns:a16="http://schemas.microsoft.com/office/drawing/2014/main" id="{98C22E33-18EE-2C54-6FFB-63416FAF4C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71959" y="6384417"/>
            <a:ext cx="339041" cy="3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87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24247-08CC-0D64-4701-51D807C2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23B1E7FA-9239-F32F-346A-D5377E400A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183F-C003-60FC-EC78-DFF4B6C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01F70-B76F-91C0-8101-D11E7C78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FDE85-1776-7648-510F-05F9ED853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06230"/>
            <a:ext cx="5181600" cy="497073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746D8-CED9-0790-C655-3E530EDA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06230"/>
            <a:ext cx="5181600" cy="497073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1AA1D-5079-E937-9977-93B2ECD4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168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pic>
        <p:nvPicPr>
          <p:cNvPr id="9" name="Picture 8" descr="A white and black logo&#10;&#10;AI-generated content may be incorrect.">
            <a:extLst>
              <a:ext uri="{FF2B5EF4-FFF2-40B4-BE49-F238E27FC236}">
                <a16:creationId xmlns:a16="http://schemas.microsoft.com/office/drawing/2014/main" id="{826F6292-B9B7-6045-AC9B-AE87E5766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71959" y="6384417"/>
            <a:ext cx="339041" cy="3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8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24247-08CC-0D64-4701-51D807C2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23B1E7FA-9239-F32F-346A-D5377E400A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183F-C003-60FC-EC78-DFF4B6C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01F70-B76F-91C0-8101-D11E7C78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FDE85-1776-7648-510F-05F9ED853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06230"/>
            <a:ext cx="5181600" cy="497073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746D8-CED9-0790-C655-3E530EDA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06230"/>
            <a:ext cx="5181600" cy="497073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1AA1D-5079-E937-9977-93B2ECD4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168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pic>
        <p:nvPicPr>
          <p:cNvPr id="9" name="Picture 8" descr="A white and black logo&#10;&#10;AI-generated content may be incorrect.">
            <a:extLst>
              <a:ext uri="{FF2B5EF4-FFF2-40B4-BE49-F238E27FC236}">
                <a16:creationId xmlns:a16="http://schemas.microsoft.com/office/drawing/2014/main" id="{826F6292-B9B7-6045-AC9B-AE87E5766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71959" y="6384417"/>
            <a:ext cx="339041" cy="3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5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black logo&#10;&#10;AI-generated content may be incorrect.">
            <a:extLst>
              <a:ext uri="{FF2B5EF4-FFF2-40B4-BE49-F238E27FC236}">
                <a16:creationId xmlns:a16="http://schemas.microsoft.com/office/drawing/2014/main" id="{9A105E4B-707B-7FFC-4518-CC2CC12F7C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7E7D28-25EF-9D84-B363-A4C18F5DB0F5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BE05BA-E374-24F8-D63E-C7CADDE716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  <p:pic>
        <p:nvPicPr>
          <p:cNvPr id="12" name="Picture 11" descr="A black and white logo&#10;&#10;AI-generated content may be incorrect.">
            <a:extLst>
              <a:ext uri="{FF2B5EF4-FFF2-40B4-BE49-F238E27FC236}">
                <a16:creationId xmlns:a16="http://schemas.microsoft.com/office/drawing/2014/main" id="{4D946F3E-7A55-B10E-580C-4FEFC8C4F1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ECDF1D-FC07-54B0-2BF6-BBAD86E59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188101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FB138-F99A-13CF-F390-509880E51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3746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AF79F-D402-F421-9211-FAA1CA603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61374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03CEE-72F2-550D-7F77-2A0B212666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3746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2F1053-CFF3-8F49-E66D-DAE65C6FA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61374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6F754E-A638-97CC-0D6D-207C0C0B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A5C466-DCC8-A733-9857-FECCCC6E1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552C48-BB8F-2C6C-034C-02584F7EB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9129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A7E7D28-25EF-9D84-B363-A4C18F5DB0F5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BE05BA-E374-24F8-D63E-C7CADDE716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  <p:pic>
        <p:nvPicPr>
          <p:cNvPr id="12" name="Picture 11" descr="A black and white logo&#10;&#10;AI-generated content may be incorrect.">
            <a:extLst>
              <a:ext uri="{FF2B5EF4-FFF2-40B4-BE49-F238E27FC236}">
                <a16:creationId xmlns:a16="http://schemas.microsoft.com/office/drawing/2014/main" id="{4D946F3E-7A55-B10E-580C-4FEFC8C4F1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ECDF1D-FC07-54B0-2BF6-BBAD86E59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188101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FB138-F99A-13CF-F390-509880E51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3746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AF79F-D402-F421-9211-FAA1CA603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61374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03CEE-72F2-550D-7F77-2A0B212666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3746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2F1053-CFF3-8F49-E66D-DAE65C6FA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61374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6F754E-A638-97CC-0D6D-207C0C0B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A5C466-DCC8-A733-9857-FECCCC6E1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552C48-BB8F-2C6C-034C-02584F7EB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02534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black logo&#10;&#10;AI-generated content may be incorrect.">
            <a:extLst>
              <a:ext uri="{FF2B5EF4-FFF2-40B4-BE49-F238E27FC236}">
                <a16:creationId xmlns:a16="http://schemas.microsoft.com/office/drawing/2014/main" id="{9A105E4B-707B-7FFC-4518-CC2CC12F7C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7E7D28-25EF-9D84-B363-A4C18F5DB0F5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2" name="Picture 11" descr="A black and white logo&#10;&#10;AI-generated content may be incorrect.">
            <a:extLst>
              <a:ext uri="{FF2B5EF4-FFF2-40B4-BE49-F238E27FC236}">
                <a16:creationId xmlns:a16="http://schemas.microsoft.com/office/drawing/2014/main" id="{4D946F3E-7A55-B10E-580C-4FEFC8C4F1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ECDF1D-FC07-54B0-2BF6-BBAD86E59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188101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FB138-F99A-13CF-F390-509880E51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3746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AF79F-D402-F421-9211-FAA1CA603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61374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03CEE-72F2-550D-7F77-2A0B212666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3746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2F1053-CFF3-8F49-E66D-DAE65C6FA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61374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6F754E-A638-97CC-0D6D-207C0C0B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A5C466-DCC8-A733-9857-FECCCC6E1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552C48-BB8F-2C6C-034C-02584F7EB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14" name="Picture 13" descr="A blue and black logo&#10;&#10;AI-generated content may be incorrect.">
            <a:extLst>
              <a:ext uri="{FF2B5EF4-FFF2-40B4-BE49-F238E27FC236}">
                <a16:creationId xmlns:a16="http://schemas.microsoft.com/office/drawing/2014/main" id="{0705B0DB-9789-216E-B131-EB81B8180F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082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A7E7D28-25EF-9D84-B363-A4C18F5DB0F5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2" name="Picture 11" descr="A black and white logo&#10;&#10;AI-generated content may be incorrect.">
            <a:extLst>
              <a:ext uri="{FF2B5EF4-FFF2-40B4-BE49-F238E27FC236}">
                <a16:creationId xmlns:a16="http://schemas.microsoft.com/office/drawing/2014/main" id="{4D946F3E-7A55-B10E-580C-4FEFC8C4F1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ECDF1D-FC07-54B0-2BF6-BBAD86E59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188101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FB138-F99A-13CF-F390-509880E51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3746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AF79F-D402-F421-9211-FAA1CA603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61374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03CEE-72F2-550D-7F77-2A0B212666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3746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2F1053-CFF3-8F49-E66D-DAE65C6FA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61374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6F754E-A638-97CC-0D6D-207C0C0B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A5C466-DCC8-A733-9857-FECCCC6E1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552C48-BB8F-2C6C-034C-02584F7EB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14" name="Picture 13" descr="A blue and black logo&#10;&#10;AI-generated content may be incorrect.">
            <a:extLst>
              <a:ext uri="{FF2B5EF4-FFF2-40B4-BE49-F238E27FC236}">
                <a16:creationId xmlns:a16="http://schemas.microsoft.com/office/drawing/2014/main" id="{0705B0DB-9789-216E-B131-EB81B8180F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680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11615-D7CC-1FC8-2994-5474B7637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63474-7C8B-0892-C023-F1B65B06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0317B-207C-DA0B-F831-6FA5CD54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6" name="Picture 5" descr="A blue and black logo&#10;&#10;AI-generated content may be incorrect.">
            <a:extLst>
              <a:ext uri="{FF2B5EF4-FFF2-40B4-BE49-F238E27FC236}">
                <a16:creationId xmlns:a16="http://schemas.microsoft.com/office/drawing/2014/main" id="{6F013492-F9A2-2649-9308-1F92032360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8C36503-F346-9DC9-F4EB-34410300DC68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7E39F8A8-8F70-A3B8-2548-75A24E77A2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B9A57D-4FD8-030F-62D4-5EAD5C4A71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FC1E98-9F72-94DD-F779-CB467032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097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18907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11615-D7CC-1FC8-2994-5474B7637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63474-7C8B-0892-C023-F1B65B06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0317B-207C-DA0B-F831-6FA5CD54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36503-F346-9DC9-F4EB-34410300DC68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7E39F8A8-8F70-A3B8-2548-75A24E77A2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B9A57D-4FD8-030F-62D4-5EAD5C4A71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FC1E98-9F72-94DD-F779-CB467032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097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653278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11615-D7CC-1FC8-2994-5474B7637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63474-7C8B-0892-C023-F1B65B06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0317B-207C-DA0B-F831-6FA5CD54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36503-F346-9DC9-F4EB-34410300DC68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7E39F8A8-8F70-A3B8-2548-75A24E77A2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FC1E98-9F72-94DD-F779-CB467032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097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pic>
        <p:nvPicPr>
          <p:cNvPr id="6" name="Picture 5" descr="A blue and black logo&#10;&#10;AI-generated content may be incorrect.">
            <a:extLst>
              <a:ext uri="{FF2B5EF4-FFF2-40B4-BE49-F238E27FC236}">
                <a16:creationId xmlns:a16="http://schemas.microsoft.com/office/drawing/2014/main" id="{2F7AD538-6A3D-0E11-8341-C575E89B8D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725B0DCD-3CEF-8D68-1150-FD67B59C10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0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ue and black logo&#10;&#10;AI-generated content may be incorrect.">
            <a:extLst>
              <a:ext uri="{FF2B5EF4-FFF2-40B4-BE49-F238E27FC236}">
                <a16:creationId xmlns:a16="http://schemas.microsoft.com/office/drawing/2014/main" id="{7C77A7F3-CD13-F780-0653-AE777A1B8D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351820-394A-F774-2B5D-F6C210E7E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35919"/>
            <a:ext cx="10515600" cy="2852737"/>
          </a:xfrm>
        </p:spPr>
        <p:txBody>
          <a:bodyPr anchor="b"/>
          <a:lstStyle>
            <a:lvl1pPr>
              <a:defRPr sz="6000" b="0" i="0">
                <a:solidFill>
                  <a:schemeClr val="accent2"/>
                </a:solidFill>
                <a:latin typeface="Alexandria ExtraLight" pitchFamily="2" charset="-78"/>
                <a:cs typeface="Alexandria ExtraLight" pitchFamily="2" charset="-78"/>
              </a:defRPr>
            </a:lvl1pPr>
          </a:lstStyle>
          <a:p>
            <a:r>
              <a:rPr lang="en-GB" dirty="0"/>
              <a:t>Titel here.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403A3-3AC2-79B5-C22D-CB672B3789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2"/>
                </a:solidFill>
                <a:latin typeface="Alexandria Medium" pitchFamily="2" charset="-78"/>
                <a:cs typeface="Alexandria Medium" pitchFamily="2" charset="-78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Subtitel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B2176-B9BA-3DD6-1AFE-9FFF799BC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EEF8C-8949-B405-2497-1978633C0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8" name="Picture 7" descr="A blue and purple gradient&#10;&#10;AI-generated content may be incorrect.">
            <a:extLst>
              <a:ext uri="{FF2B5EF4-FFF2-40B4-BE49-F238E27FC236}">
                <a16:creationId xmlns:a16="http://schemas.microsoft.com/office/drawing/2014/main" id="{0EB216AC-62B4-C00E-AF26-88B2782442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4196"/>
            <a:ext cx="12192000" cy="86726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4A9F5-EAF8-798F-8DBA-D89EF284F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4F654DF7-75D0-00E7-B2D7-FCF9364867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1E3848C-FCA8-8A31-A34B-800BD60E15F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71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11615-D7CC-1FC8-2994-5474B7637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63474-7C8B-0892-C023-F1B65B06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0317B-207C-DA0B-F831-6FA5CD54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36503-F346-9DC9-F4EB-34410300DC68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7E39F8A8-8F70-A3B8-2548-75A24E77A2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FC1E98-9F72-94DD-F779-CB467032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097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pic>
        <p:nvPicPr>
          <p:cNvPr id="6" name="Picture 5" descr="A blue and black logo&#10;&#10;AI-generated content may be incorrect.">
            <a:extLst>
              <a:ext uri="{FF2B5EF4-FFF2-40B4-BE49-F238E27FC236}">
                <a16:creationId xmlns:a16="http://schemas.microsoft.com/office/drawing/2014/main" id="{2F7AD538-6A3D-0E11-8341-C575E89B8D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457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C1E98-9F72-94DD-F779-CB467032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097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11615-D7CC-1FC8-2994-5474B7637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63474-7C8B-0892-C023-F1B65B06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0317B-207C-DA0B-F831-6FA5CD54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D52B1EED-3E89-405A-083E-F1B124636D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48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C1E98-9F72-94DD-F779-CB467032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097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11615-D7CC-1FC8-2994-5474B7637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63474-7C8B-0892-C023-F1B65B06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0317B-207C-DA0B-F831-6FA5CD54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 descr="A white and black logo&#10;&#10;AI-generated content may be incorrect.">
            <a:extLst>
              <a:ext uri="{FF2B5EF4-FFF2-40B4-BE49-F238E27FC236}">
                <a16:creationId xmlns:a16="http://schemas.microsoft.com/office/drawing/2014/main" id="{BF701F68-E4D5-876C-7306-572FF2C2A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1959" y="6384417"/>
            <a:ext cx="339041" cy="3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43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C1E98-9F72-94DD-F779-CB467032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097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11615-D7CC-1FC8-2994-5474B7637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63474-7C8B-0892-C023-F1B65B06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0317B-207C-DA0B-F831-6FA5CD54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 descr="A white and black logo&#10;&#10;AI-generated content may be incorrect.">
            <a:extLst>
              <a:ext uri="{FF2B5EF4-FFF2-40B4-BE49-F238E27FC236}">
                <a16:creationId xmlns:a16="http://schemas.microsoft.com/office/drawing/2014/main" id="{BF701F68-E4D5-876C-7306-572FF2C2A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1959" y="6384417"/>
            <a:ext cx="339041" cy="3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13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AA47B-1D5B-3339-7669-B1B7E88B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11C0A-2C2C-CCD0-7237-0A79B43F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EB6AB-60CE-A3F8-CEC3-90544B0A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 descr="A circular design with lines and a black background&#10;&#10;AI-generated content may be incorrect.">
            <a:extLst>
              <a:ext uri="{FF2B5EF4-FFF2-40B4-BE49-F238E27FC236}">
                <a16:creationId xmlns:a16="http://schemas.microsoft.com/office/drawing/2014/main" id="{83182446-AF36-F1A5-46B8-6ABC26092C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6749881" y="-739302"/>
            <a:ext cx="7772400" cy="54929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704227-5D9F-DB73-426F-EDF4CC94A764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30C64E39-EAB3-D3F8-9C5E-184E1DEEBC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B5741E-F718-D2A8-BA18-36E8D431EC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160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AA47B-1D5B-3339-7669-B1B7E88B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11C0A-2C2C-CCD0-7237-0A79B43F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EB6AB-60CE-A3F8-CEC3-90544B0A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704227-5D9F-DB73-426F-EDF4CC94A764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30C64E39-EAB3-D3F8-9C5E-184E1DEEBC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B5741E-F718-D2A8-BA18-36E8D431EC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774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AA47B-1D5B-3339-7669-B1B7E88B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11C0A-2C2C-CCD0-7237-0A79B43F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EB6AB-60CE-A3F8-CEC3-90544B0A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704227-5D9F-DB73-426F-EDF4CC94A764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30C64E39-EAB3-D3F8-9C5E-184E1DEEBC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5" name="Picture 4" descr="A blue and black logo&#10;&#10;AI-generated content may be incorrect.">
            <a:extLst>
              <a:ext uri="{FF2B5EF4-FFF2-40B4-BE49-F238E27FC236}">
                <a16:creationId xmlns:a16="http://schemas.microsoft.com/office/drawing/2014/main" id="{E7369678-16F9-05C9-E373-9ED2417002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717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EE989155-ADCE-21D6-BFB5-E92B28F07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AA47B-1D5B-3339-7669-B1B7E88B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11C0A-2C2C-CCD0-7237-0A79B43F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EB6AB-60CE-A3F8-CEC3-90544B0A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704227-5D9F-DB73-426F-EDF4CC94A764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30C64E39-EAB3-D3F8-9C5E-184E1DEEBC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5" name="Picture 4" descr="A blue and black logo&#10;&#10;AI-generated content may be incorrect.">
            <a:extLst>
              <a:ext uri="{FF2B5EF4-FFF2-40B4-BE49-F238E27FC236}">
                <a16:creationId xmlns:a16="http://schemas.microsoft.com/office/drawing/2014/main" id="{E7369678-16F9-05C9-E373-9ED2417002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732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AA47B-1D5B-3339-7669-B1B7E88B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11C0A-2C2C-CCD0-7237-0A79B43F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EB6AB-60CE-A3F8-CEC3-90544B0A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 descr="A circular design with lines and a black background&#10;&#10;AI-generated content may be incorrect.">
            <a:extLst>
              <a:ext uri="{FF2B5EF4-FFF2-40B4-BE49-F238E27FC236}">
                <a16:creationId xmlns:a16="http://schemas.microsoft.com/office/drawing/2014/main" id="{83182446-AF36-F1A5-46B8-6ABC26092C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749881" y="-739302"/>
            <a:ext cx="7772400" cy="5492931"/>
          </a:xfrm>
          <a:prstGeom prst="rect">
            <a:avLst/>
          </a:prstGeom>
        </p:spPr>
      </p:pic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0780AEB2-1F5D-EF8B-FA1C-55579B29E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98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AA47B-1D5B-3339-7669-B1B7E88B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11C0A-2C2C-CCD0-7237-0A79B43F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EB6AB-60CE-A3F8-CEC3-90544B0A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 descr="A circular design with lines and a black background&#10;&#10;AI-generated content may be incorrect.">
            <a:extLst>
              <a:ext uri="{FF2B5EF4-FFF2-40B4-BE49-F238E27FC236}">
                <a16:creationId xmlns:a16="http://schemas.microsoft.com/office/drawing/2014/main" id="{83182446-AF36-F1A5-46B8-6ABC26092C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749881" y="-739302"/>
            <a:ext cx="7772400" cy="5492931"/>
          </a:xfrm>
          <a:prstGeom prst="rect">
            <a:avLst/>
          </a:prstGeom>
        </p:spPr>
      </p:pic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0780AEB2-1F5D-EF8B-FA1C-55579B29E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96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ue and black logo&#10;&#10;AI-generated content may be incorrect.">
            <a:extLst>
              <a:ext uri="{FF2B5EF4-FFF2-40B4-BE49-F238E27FC236}">
                <a16:creationId xmlns:a16="http://schemas.microsoft.com/office/drawing/2014/main" id="{7C77A7F3-CD13-F780-0653-AE777A1B8D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351820-394A-F774-2B5D-F6C210E7E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35919"/>
            <a:ext cx="10515600" cy="2852737"/>
          </a:xfrm>
        </p:spPr>
        <p:txBody>
          <a:bodyPr anchor="b"/>
          <a:lstStyle>
            <a:lvl1pPr>
              <a:defRPr sz="6000" b="0" i="0">
                <a:solidFill>
                  <a:schemeClr val="accent2"/>
                </a:solidFill>
                <a:latin typeface="Alexandria ExtraLight" pitchFamily="2" charset="-78"/>
                <a:cs typeface="Alexandria ExtraLight" pitchFamily="2" charset="-78"/>
              </a:defRPr>
            </a:lvl1pPr>
          </a:lstStyle>
          <a:p>
            <a:r>
              <a:rPr lang="en-GB" dirty="0"/>
              <a:t>Titel here.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403A3-3AC2-79B5-C22D-CB672B3789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2"/>
                </a:solidFill>
                <a:latin typeface="Alexandria Medium" pitchFamily="2" charset="-78"/>
                <a:cs typeface="Alexandria Medium" pitchFamily="2" charset="-78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Subtitel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B2176-B9BA-3DD6-1AFE-9FFF799BC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EEF8C-8949-B405-2497-1978633C0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4A9F5-EAF8-798F-8DBA-D89EF284F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C7DB08-9010-D5D8-C70B-9C0AD5B91DD0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4F654DF7-75D0-00E7-B2D7-FCF936486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1E3848C-FCA8-8A31-A34B-800BD60E15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664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AA47B-1D5B-3339-7669-B1B7E88B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11C0A-2C2C-CCD0-7237-0A79B43F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EB6AB-60CE-A3F8-CEC3-90544B0A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0780AEB2-1F5D-EF8B-FA1C-55579B29E4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33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AA47B-1D5B-3339-7669-B1B7E88B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11C0A-2C2C-CCD0-7237-0A79B43F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EB6AB-60CE-A3F8-CEC3-90544B0A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 descr="A circular design with lines and a black background&#10;&#10;AI-generated content may be incorrect.">
            <a:extLst>
              <a:ext uri="{FF2B5EF4-FFF2-40B4-BE49-F238E27FC236}">
                <a16:creationId xmlns:a16="http://schemas.microsoft.com/office/drawing/2014/main" id="{83182446-AF36-F1A5-46B8-6ABC26092C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749881" y="-739302"/>
            <a:ext cx="7772400" cy="5492931"/>
          </a:xfrm>
          <a:prstGeom prst="rect">
            <a:avLst/>
          </a:prstGeom>
        </p:spPr>
      </p:pic>
      <p:pic>
        <p:nvPicPr>
          <p:cNvPr id="6" name="Picture 5" descr="A white and black logo&#10;&#10;AI-generated content may be incorrect.">
            <a:extLst>
              <a:ext uri="{FF2B5EF4-FFF2-40B4-BE49-F238E27FC236}">
                <a16:creationId xmlns:a16="http://schemas.microsoft.com/office/drawing/2014/main" id="{6149D611-D21B-5640-D58A-B6905EF29F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71959" y="6384417"/>
            <a:ext cx="339041" cy="3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92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AA47B-1D5B-3339-7669-B1B7E88B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11C0A-2C2C-CCD0-7237-0A79B43F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EB6AB-60CE-A3F8-CEC3-90544B0A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6" name="Picture 5" descr="A white and black logo&#10;&#10;AI-generated content may be incorrect.">
            <a:extLst>
              <a:ext uri="{FF2B5EF4-FFF2-40B4-BE49-F238E27FC236}">
                <a16:creationId xmlns:a16="http://schemas.microsoft.com/office/drawing/2014/main" id="{6149D611-D21B-5640-D58A-B6905EF29F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1959" y="6384417"/>
            <a:ext cx="339041" cy="3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91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BD8246A2-F2D0-DE6D-E0B1-C705C2BDCB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3C6128-0DD5-61D1-FE70-39E3F5101C36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78A1AD-6EAB-019F-38FC-D5BE664B06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CDB8E1D1-71F5-FD72-3F87-7B40A7718A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EC4AA-EBFD-432C-88BD-A6D9813B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F6B75-C040-A80C-17F8-38A8AED54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8858E-7E17-BE15-8247-19D2F27F9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DFC5B-85C7-7380-A1B2-6A9FFF50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FE0C2-4E9F-2A27-AEBB-A1920EBC4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7DFCA-B50E-BB17-6E1C-48FF8BD3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2515374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3C6128-0DD5-61D1-FE70-39E3F5101C36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78A1AD-6EAB-019F-38FC-D5BE664B06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CDB8E1D1-71F5-FD72-3F87-7B40A7718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EC4AA-EBFD-432C-88BD-A6D9813B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F6B75-C040-A80C-17F8-38A8AED54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8858E-7E17-BE15-8247-19D2F27F9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DFC5B-85C7-7380-A1B2-6A9FFF50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FE0C2-4E9F-2A27-AEBB-A1920EBC4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7DFCA-B50E-BB17-6E1C-48FF8BD3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816886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BD8246A2-F2D0-DE6D-E0B1-C705C2BDCB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3C6128-0DD5-61D1-FE70-39E3F5101C36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CDB8E1D1-71F5-FD72-3F87-7B40A7718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EC4AA-EBFD-432C-88BD-A6D9813B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F6B75-C040-A80C-17F8-38A8AED54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8858E-7E17-BE15-8247-19D2F27F9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DFC5B-85C7-7380-A1B2-6A9FFF50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FE0C2-4E9F-2A27-AEBB-A1920EBC4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7DFCA-B50E-BB17-6E1C-48FF8BD3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12" name="Picture 11" descr="A blue and black logo&#10;&#10;AI-generated content may be incorrect.">
            <a:extLst>
              <a:ext uri="{FF2B5EF4-FFF2-40B4-BE49-F238E27FC236}">
                <a16:creationId xmlns:a16="http://schemas.microsoft.com/office/drawing/2014/main" id="{2D3C191D-BC9C-20FE-A16B-D594A4BA09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250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3C6128-0DD5-61D1-FE70-39E3F5101C36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CDB8E1D1-71F5-FD72-3F87-7B40A7718A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EC4AA-EBFD-432C-88BD-A6D9813B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F6B75-C040-A80C-17F8-38A8AED54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8858E-7E17-BE15-8247-19D2F27F9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DFC5B-85C7-7380-A1B2-6A9FFF50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FE0C2-4E9F-2A27-AEBB-A1920EBC4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7DFCA-B50E-BB17-6E1C-48FF8BD3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12" name="Picture 11" descr="A blue and black logo&#10;&#10;AI-generated content may be incorrect.">
            <a:extLst>
              <a:ext uri="{FF2B5EF4-FFF2-40B4-BE49-F238E27FC236}">
                <a16:creationId xmlns:a16="http://schemas.microsoft.com/office/drawing/2014/main" id="{2D3C191D-BC9C-20FE-A16B-D594A4BA09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447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_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73849DDF-91CB-A791-3230-79BB05F052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CDB8E1D1-71F5-FD72-3F87-7B40A7718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EC4AA-EBFD-432C-88BD-A6D9813B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F6B75-C040-A80C-17F8-38A8AED54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8858E-7E17-BE15-8247-19D2F27F9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DFC5B-85C7-7380-A1B2-6A9FFF50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FE0C2-4E9F-2A27-AEBB-A1920EBC4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7DFCA-B50E-BB17-6E1C-48FF8BD3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6D34C08E-310E-08D0-DF89-04FA10A35A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74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5_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CDB8E1D1-71F5-FD72-3F87-7B40A7718A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EC4AA-EBFD-432C-88BD-A6D9813B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F6B75-C040-A80C-17F8-38A8AED54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8858E-7E17-BE15-8247-19D2F27F9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DFC5B-85C7-7380-A1B2-6A9FFF50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FE0C2-4E9F-2A27-AEBB-A1920EBC4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7DFCA-B50E-BB17-6E1C-48FF8BD3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6D34C08E-310E-08D0-DF89-04FA10A35A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34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6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CDB8E1D1-71F5-FD72-3F87-7B40A7718A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EC4AA-EBFD-432C-88BD-A6D9813B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F6B75-C040-A80C-17F8-38A8AED54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8858E-7E17-BE15-8247-19D2F27F9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DFC5B-85C7-7380-A1B2-6A9FFF50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FE0C2-4E9F-2A27-AEBB-A1920EBC4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7DFCA-B50E-BB17-6E1C-48FF8BD3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6D34C08E-310E-08D0-DF89-04FA10A35A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17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258577-A278-AB24-4EEE-85AA7F6FA30A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527679D3-82D3-F045-7C71-DD6A4457CE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A463D7-DEDC-685A-8918-AA1EBD00A6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BCFBFB-851D-0508-5ABB-7055435D5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168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92D77-4344-7BF4-1F13-7E545D527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2395"/>
            <a:ext cx="10515600" cy="505456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33560-73CB-BAF9-3DEE-AC890061865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BCC40-CADA-1293-79DA-AB646CA1D3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E9052-DB2B-DCA0-6DDB-BE982B1A503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1578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1B8832-228B-0236-130B-C66A0A3B5BA0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416AA2E5-3897-78A1-E59B-5FFE61FB9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AB4C74-A676-FFA0-421A-D94D0349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3ACB80-8F10-BD1B-3323-DF78BFBE7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7E89B-99DD-3FE6-EC34-77C42CE5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2A9ED-A23B-7DEE-2190-FA8FE81C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38F54-FC22-5995-F16A-7237F53BB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46738-275B-D6F9-5DA1-41D1EDCF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F5D64C59-AF82-064D-AAC2-755CA97F5D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09E3E3-A193-6152-BEA9-CEA2925332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672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1B8832-228B-0236-130B-C66A0A3B5BA0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AB4C74-A676-FFA0-421A-D94D0349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3ACB80-8F10-BD1B-3323-DF78BFBE7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7E89B-99DD-3FE6-EC34-77C42CE5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2A9ED-A23B-7DEE-2190-FA8FE81C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38F54-FC22-5995-F16A-7237F53BB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46738-275B-D6F9-5DA1-41D1EDCF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F5D64C59-AF82-064D-AAC2-755CA97F5D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09E3E3-A193-6152-BEA9-CEA2925332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068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1B8832-228B-0236-130B-C66A0A3B5BA0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416AA2E5-3897-78A1-E59B-5FFE61FB9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AB4C74-A676-FFA0-421A-D94D0349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3ACB80-8F10-BD1B-3323-DF78BFBE7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7E89B-99DD-3FE6-EC34-77C42CE5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2A9ED-A23B-7DEE-2190-FA8FE81C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38F54-FC22-5995-F16A-7237F53BB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46738-275B-D6F9-5DA1-41D1EDCF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F5D64C59-AF82-064D-AAC2-755CA97F5D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2" name="Picture 11" descr="A blue and black logo&#10;&#10;AI-generated content may be incorrect.">
            <a:extLst>
              <a:ext uri="{FF2B5EF4-FFF2-40B4-BE49-F238E27FC236}">
                <a16:creationId xmlns:a16="http://schemas.microsoft.com/office/drawing/2014/main" id="{847D559B-4081-BA46-3DFD-31EFF48628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047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1B8832-228B-0236-130B-C66A0A3B5BA0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AB4C74-A676-FFA0-421A-D94D0349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3ACB80-8F10-BD1B-3323-DF78BFBE7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7E89B-99DD-3FE6-EC34-77C42CE5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2A9ED-A23B-7DEE-2190-FA8FE81C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38F54-FC22-5995-F16A-7237F53BB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46738-275B-D6F9-5DA1-41D1EDCF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F5D64C59-AF82-064D-AAC2-755CA97F5D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2" name="Picture 11" descr="A blue and black logo&#10;&#10;AI-generated content may be incorrect.">
            <a:extLst>
              <a:ext uri="{FF2B5EF4-FFF2-40B4-BE49-F238E27FC236}">
                <a16:creationId xmlns:a16="http://schemas.microsoft.com/office/drawing/2014/main" id="{847D559B-4081-BA46-3DFD-31EFF48628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289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416AA2E5-3897-78A1-E59B-5FFE61FB9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AB4C74-A676-FFA0-421A-D94D0349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3ACB80-8F10-BD1B-3323-DF78BFBE7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7E89B-99DD-3FE6-EC34-77C42CE5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2A9ED-A23B-7DEE-2190-FA8FE81C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38F54-FC22-5995-F16A-7237F53BB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46738-275B-D6F9-5DA1-41D1EDCF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F5D64C59-AF82-064D-AAC2-755CA97F5D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E97B221B-5720-BC73-4999-6BF12C3637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76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B4C74-A676-FFA0-421A-D94D0349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3ACB80-8F10-BD1B-3323-DF78BFBE7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7E89B-99DD-3FE6-EC34-77C42CE5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2A9ED-A23B-7DEE-2190-FA8FE81C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38F54-FC22-5995-F16A-7237F53BB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46738-275B-D6F9-5DA1-41D1EDCF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F5D64C59-AF82-064D-AAC2-755CA97F5D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E97B221B-5720-BC73-4999-6BF12C3637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19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6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B4C74-A676-FFA0-421A-D94D0349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3ACB80-8F10-BD1B-3323-DF78BFBE7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7E89B-99DD-3FE6-EC34-77C42CE5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2A9ED-A23B-7DEE-2190-FA8FE81C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38F54-FC22-5995-F16A-7237F53BB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46738-275B-D6F9-5DA1-41D1EDCF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F5D64C59-AF82-064D-AAC2-755CA97F5D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E97B221B-5720-BC73-4999-6BF12C3637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39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e and black logo&#10;&#10;AI-generated content may be incorrect.">
            <a:extLst>
              <a:ext uri="{FF2B5EF4-FFF2-40B4-BE49-F238E27FC236}">
                <a16:creationId xmlns:a16="http://schemas.microsoft.com/office/drawing/2014/main" id="{881BE6E4-8BE3-8FD7-E802-6CB418B327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73737" y="-612794"/>
            <a:ext cx="5762661" cy="57626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351820-394A-F774-2B5D-F6C210E7E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35919"/>
            <a:ext cx="10515600" cy="2852737"/>
          </a:xfrm>
        </p:spPr>
        <p:txBody>
          <a:bodyPr anchor="b"/>
          <a:lstStyle>
            <a:lvl1pPr>
              <a:defRPr sz="6000" b="0" i="0">
                <a:solidFill>
                  <a:schemeClr val="accent3"/>
                </a:solidFill>
                <a:latin typeface="Alexandria ExtraLight" pitchFamily="2" charset="-78"/>
                <a:cs typeface="Alexandria ExtraLight" pitchFamily="2" charset="-78"/>
              </a:defRPr>
            </a:lvl1pPr>
          </a:lstStyle>
          <a:p>
            <a:r>
              <a:rPr lang="en-GB" dirty="0"/>
              <a:t>Titel here.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403A3-3AC2-79B5-C22D-CB672B3789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3"/>
                </a:solidFill>
                <a:latin typeface="Alexandria Medium" pitchFamily="2" charset="-78"/>
                <a:cs typeface="Alexandria Medium" pitchFamily="2" charset="-78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Subtitel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B2176-B9BA-3DD6-1AFE-9FFF799BC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EEF8C-8949-B405-2497-1978633C0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4A9F5-EAF8-798F-8DBA-D89EF284F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C7DB08-9010-D5D8-C70B-9C0AD5B91DD0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4F654DF7-75D0-00E7-B2D7-FCF936486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9" name="Picture 8" descr="A blue and black logo&#10;&#10;AI-generated content may be incorrect.">
            <a:extLst>
              <a:ext uri="{FF2B5EF4-FFF2-40B4-BE49-F238E27FC236}">
                <a16:creationId xmlns:a16="http://schemas.microsoft.com/office/drawing/2014/main" id="{18B6BF14-A871-E466-C707-C8E9997136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8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258577-A278-AB24-4EEE-85AA7F6FA30A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527679D3-82D3-F045-7C71-DD6A4457CE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BCFBFB-851D-0508-5ABB-7055435D5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168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92D77-4344-7BF4-1F13-7E545D527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2395"/>
            <a:ext cx="10515600" cy="505456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33560-73CB-BAF9-3DEE-AC890061865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BCC40-CADA-1293-79DA-AB646CA1D3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E9052-DB2B-DCA0-6DDB-BE982B1A503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 dirty="0"/>
          </a:p>
        </p:txBody>
      </p:sp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894E76A5-2B54-F462-A9EC-21A6D78BA9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72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258577-A278-AB24-4EEE-85AA7F6FA30A}"/>
              </a:ext>
            </a:extLst>
          </p:cNvPr>
          <p:cNvSpPr/>
          <p:nvPr userDrawn="1"/>
        </p:nvSpPr>
        <p:spPr>
          <a:xfrm>
            <a:off x="0" y="580"/>
            <a:ext cx="12192000" cy="8672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527679D3-82D3-F045-7C71-DD6A4457CE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BCFBFB-851D-0508-5ABB-7055435D5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168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92D77-4344-7BF4-1F13-7E545D527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2395"/>
            <a:ext cx="10515600" cy="505456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33560-73CB-BAF9-3DEE-AC890061865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BCC40-CADA-1293-79DA-AB646CA1D3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E9052-DB2B-DCA0-6DDB-BE982B1A503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 dirty="0"/>
          </a:p>
        </p:txBody>
      </p:sp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894E76A5-2B54-F462-A9EC-21A6D78BA9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07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4E8FE67D-AC81-714C-9507-5051571EBD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BCFBFB-851D-0508-5ABB-7055435D5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92D77-4344-7BF4-1F13-7E545D527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33560-73CB-BAF9-3DEE-AC890061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x-none" smtClean="0"/>
              <a:t>6/9/26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BCC40-CADA-1293-79DA-AB646CA1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E9052-DB2B-DCA0-6DDB-BE982B1A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C4C5BEEF-3C86-8194-DBF9-6E0157DAA6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6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718926-3F7B-70E4-B766-60FC7CBE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C2E8E-9151-EE33-C3B6-2074950FE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581F7-7CE5-5231-763D-4D3D08F22E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54D514-77D8-B946-9D54-5A16423F7A32}" type="datetimeFigureOut">
              <a:rPr lang="x-none" smtClean="0"/>
              <a:t>6/9/26</a:t>
            </a:fld>
            <a:endParaRPr 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BF009-D107-7AEB-138B-D32E3DF72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2C9F4-6363-12FC-700C-5EB60F7AF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CD91ED-10B1-3B43-9508-36B967DD87F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8592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9" r:id="rId2"/>
    <p:sldLayoutId id="2147483651" r:id="rId3"/>
    <p:sldLayoutId id="2147483698" r:id="rId4"/>
    <p:sldLayoutId id="2147483650" r:id="rId5"/>
    <p:sldLayoutId id="2147483660" r:id="rId6"/>
    <p:sldLayoutId id="2147483667" r:id="rId7"/>
    <p:sldLayoutId id="2147483668" r:id="rId8"/>
    <p:sldLayoutId id="2147483666" r:id="rId9"/>
    <p:sldLayoutId id="2147483687" r:id="rId10"/>
    <p:sldLayoutId id="2147483669" r:id="rId11"/>
    <p:sldLayoutId id="2147483662" r:id="rId12"/>
    <p:sldLayoutId id="2147483704" r:id="rId13"/>
    <p:sldLayoutId id="2147483661" r:id="rId14"/>
    <p:sldLayoutId id="2147483663" r:id="rId15"/>
    <p:sldLayoutId id="2147483652" r:id="rId16"/>
    <p:sldLayoutId id="2147483670" r:id="rId17"/>
    <p:sldLayoutId id="2147483688" r:id="rId18"/>
    <p:sldLayoutId id="2147483689" r:id="rId19"/>
    <p:sldLayoutId id="2147483691" r:id="rId20"/>
    <p:sldLayoutId id="2147483690" r:id="rId21"/>
    <p:sldLayoutId id="2147483705" r:id="rId22"/>
    <p:sldLayoutId id="2147483653" r:id="rId23"/>
    <p:sldLayoutId id="2147483692" r:id="rId24"/>
    <p:sldLayoutId id="2147483671" r:id="rId25"/>
    <p:sldLayoutId id="2147483693" r:id="rId26"/>
    <p:sldLayoutId id="2147483672" r:id="rId27"/>
    <p:sldLayoutId id="2147483673" r:id="rId28"/>
    <p:sldLayoutId id="2147483694" r:id="rId29"/>
    <p:sldLayoutId id="2147483695" r:id="rId30"/>
    <p:sldLayoutId id="2147483654" r:id="rId31"/>
    <p:sldLayoutId id="2147483664" r:id="rId32"/>
    <p:sldLayoutId id="2147483706" r:id="rId33"/>
    <p:sldLayoutId id="2147483674" r:id="rId34"/>
    <p:sldLayoutId id="2147483696" r:id="rId35"/>
    <p:sldLayoutId id="2147483675" r:id="rId36"/>
    <p:sldLayoutId id="2147483697" r:id="rId37"/>
    <p:sldLayoutId id="2147483655" r:id="rId38"/>
    <p:sldLayoutId id="2147483700" r:id="rId39"/>
    <p:sldLayoutId id="2147483701" r:id="rId40"/>
    <p:sldLayoutId id="2147483665" r:id="rId41"/>
    <p:sldLayoutId id="2147483702" r:id="rId42"/>
    <p:sldLayoutId id="2147483656" r:id="rId43"/>
    <p:sldLayoutId id="2147483678" r:id="rId44"/>
    <p:sldLayoutId id="2147483676" r:id="rId45"/>
    <p:sldLayoutId id="2147483679" r:id="rId46"/>
    <p:sldLayoutId id="2147483684" r:id="rId47"/>
    <p:sldLayoutId id="2147483685" r:id="rId48"/>
    <p:sldLayoutId id="2147483707" r:id="rId49"/>
    <p:sldLayoutId id="2147483657" r:id="rId50"/>
    <p:sldLayoutId id="2147483686" r:id="rId51"/>
    <p:sldLayoutId id="2147483677" r:id="rId52"/>
    <p:sldLayoutId id="2147483680" r:id="rId53"/>
    <p:sldLayoutId id="2147483681" r:id="rId54"/>
    <p:sldLayoutId id="2147483682" r:id="rId55"/>
    <p:sldLayoutId id="2147483703" r:id="rId5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lexandria Medium" pitchFamily="2" charset="-78"/>
          <a:ea typeface="+mj-ea"/>
          <a:cs typeface="Alexandria Medium" pitchFamily="2" charset="-7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lexandria" pitchFamily="2" charset="-78"/>
          <a:ea typeface="+mn-ea"/>
          <a:cs typeface="Alexandria" pitchFamily="2" charset="-7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lexandria Light" pitchFamily="2" charset="-78"/>
          <a:ea typeface="+mn-ea"/>
          <a:cs typeface="Alexandria Light" pitchFamily="2" charset="-7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lexandria ExtraLight" pitchFamily="2" charset="-78"/>
          <a:ea typeface="+mn-ea"/>
          <a:cs typeface="Alexandria ExtraLight" pitchFamily="2" charset="-7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lexandria ExtraLight" pitchFamily="2" charset="-78"/>
          <a:ea typeface="+mn-ea"/>
          <a:cs typeface="Alexandria ExtraLight" pitchFamily="2" charset="-7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lexandria ExtraLight" pitchFamily="2" charset="-78"/>
          <a:ea typeface="+mn-ea"/>
          <a:cs typeface="Alexandria ExtraLight" pitchFamily="2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Relationship Id="rId6" Type="http://schemas.microsoft.com/office/2007/relationships/hdphoto" Target="../media/hdphoto5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4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0.png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3FA84-7143-10B7-CCFB-454AA7F63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063875"/>
          </a:xfrm>
        </p:spPr>
        <p:txBody>
          <a:bodyPr>
            <a:normAutofit/>
          </a:bodyPr>
          <a:lstStyle/>
          <a:p>
            <a:r>
              <a:rPr lang="it-IT" sz="3200" dirty="0">
                <a:latin typeface="+mn-lt"/>
                <a:cs typeface="Alexandria ExtraLight"/>
              </a:rPr>
              <a:t>ENDOMETRIOSIS TEMPLATE</a:t>
            </a:r>
            <a:br>
              <a:rPr lang="it-IT" sz="3200" dirty="0">
                <a:latin typeface="+mn-lt"/>
                <a:cs typeface="Alexandria ExtraLight"/>
              </a:rPr>
            </a:br>
            <a:r>
              <a:rPr lang="it-IT" sz="3200" dirty="0">
                <a:latin typeface="+mn-lt"/>
                <a:cs typeface="Alexandria ExtraLight"/>
              </a:rPr>
              <a:t>IDEA</a:t>
            </a:r>
            <a:br>
              <a:rPr lang="it-IT" sz="3200" dirty="0">
                <a:latin typeface="+mn-lt"/>
                <a:cs typeface="Alexandria ExtraLight"/>
              </a:rPr>
            </a:br>
            <a:br>
              <a:rPr lang="it-IT" sz="3200" dirty="0">
                <a:latin typeface="+mn-lt"/>
                <a:cs typeface="Alexandria ExtraLight"/>
              </a:rPr>
            </a:br>
            <a:r>
              <a:rPr lang="it-IT" sz="3200" dirty="0">
                <a:latin typeface="+mn-lt"/>
                <a:cs typeface="Alexandria ExtraLight"/>
              </a:rPr>
              <a:t>Date: day/</a:t>
            </a:r>
            <a:r>
              <a:rPr lang="it-IT" sz="3200" dirty="0" err="1">
                <a:latin typeface="+mn-lt"/>
                <a:cs typeface="Alexandria ExtraLight"/>
              </a:rPr>
              <a:t>month</a:t>
            </a:r>
            <a:r>
              <a:rPr lang="it-IT" sz="3200" dirty="0">
                <a:latin typeface="+mn-lt"/>
                <a:cs typeface="Alexandria ExtraLight"/>
              </a:rPr>
              <a:t>/</a:t>
            </a:r>
            <a:r>
              <a:rPr lang="it-IT" sz="3200" dirty="0" err="1">
                <a:latin typeface="+mn-lt"/>
                <a:cs typeface="Alexandria ExtraLight"/>
              </a:rPr>
              <a:t>year</a:t>
            </a:r>
            <a:br>
              <a:rPr lang="it-IT" sz="3200" dirty="0">
                <a:latin typeface="+mn-lt"/>
                <a:cs typeface="Alexandria ExtraLight"/>
              </a:rPr>
            </a:br>
            <a:br>
              <a:rPr lang="it-IT" sz="3200" dirty="0">
                <a:latin typeface="+mn-lt"/>
                <a:cs typeface="Alexandria ExtraLight"/>
              </a:rPr>
            </a:br>
            <a:endParaRPr lang="it-IT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4765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0495D-E77F-E50B-7CE8-00B619ED4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20">
            <a:extLst>
              <a:ext uri="{FF2B5EF4-FFF2-40B4-BE49-F238E27FC236}">
                <a16:creationId xmlns:a16="http://schemas.microsoft.com/office/drawing/2014/main" id="{A093AA10-192E-96EA-2B15-416799EF6CBF}"/>
              </a:ext>
            </a:extLst>
          </p:cNvPr>
          <p:cNvSpPr/>
          <p:nvPr/>
        </p:nvSpPr>
        <p:spPr>
          <a:xfrm>
            <a:off x="4862618" y="869244"/>
            <a:ext cx="7329382" cy="5988756"/>
          </a:xfrm>
          <a:prstGeom prst="rect">
            <a:avLst/>
          </a:prstGeom>
          <a:solidFill>
            <a:schemeClr val="tx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DD4E600-0BF2-EF04-2D3C-798879669E00}"/>
              </a:ext>
            </a:extLst>
          </p:cNvPr>
          <p:cNvSpPr txBox="1">
            <a:spLocks/>
          </p:cNvSpPr>
          <p:nvPr/>
        </p:nvSpPr>
        <p:spPr>
          <a:xfrm>
            <a:off x="609793" y="1338924"/>
            <a:ext cx="3362132" cy="3950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Routine evaluation of the adnexa</a:t>
            </a:r>
          </a:p>
          <a:p>
            <a:endParaRPr lang="en-US" sz="24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r>
              <a: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Comment on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Adenomyosis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Endometrioma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r>
              <a: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</a:p>
        </p:txBody>
      </p:sp>
      <p:sp>
        <p:nvSpPr>
          <p:cNvPr id="31" name="Titolo 1">
            <a:extLst>
              <a:ext uri="{FF2B5EF4-FFF2-40B4-BE49-F238E27FC236}">
                <a16:creationId xmlns:a16="http://schemas.microsoft.com/office/drawing/2014/main" id="{FE089911-0AEE-A134-4AF7-841151C01100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</a:rPr>
              <a:t>STEP 1: </a:t>
            </a:r>
            <a:endParaRPr lang="it-I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3DBA5E-B577-6C7C-A491-C36F246153CE}"/>
              </a:ext>
            </a:extLst>
          </p:cNvPr>
          <p:cNvSpPr txBox="1"/>
          <p:nvPr/>
        </p:nvSpPr>
        <p:spPr>
          <a:xfrm>
            <a:off x="6732372" y="3244334"/>
            <a:ext cx="342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ADD VIDEO OR 2D GREYSCALE</a:t>
            </a:r>
          </a:p>
        </p:txBody>
      </p:sp>
    </p:spTree>
    <p:extLst>
      <p:ext uri="{BB962C8B-B14F-4D97-AF65-F5344CB8AC3E}">
        <p14:creationId xmlns:p14="http://schemas.microsoft.com/office/powerpoint/2010/main" val="2134732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3040A-C021-EB37-FE48-2A212C3C2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20">
            <a:extLst>
              <a:ext uri="{FF2B5EF4-FFF2-40B4-BE49-F238E27FC236}">
                <a16:creationId xmlns:a16="http://schemas.microsoft.com/office/drawing/2014/main" id="{37B9581A-DEAE-B911-8BC0-2F915B8767E0}"/>
              </a:ext>
            </a:extLst>
          </p:cNvPr>
          <p:cNvSpPr/>
          <p:nvPr/>
        </p:nvSpPr>
        <p:spPr>
          <a:xfrm>
            <a:off x="4862618" y="869244"/>
            <a:ext cx="7329382" cy="5988756"/>
          </a:xfrm>
          <a:prstGeom prst="rect">
            <a:avLst/>
          </a:prstGeom>
          <a:solidFill>
            <a:schemeClr val="tx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F9356D5-B5CC-7EDC-8092-FE2F5BFB1AB3}"/>
              </a:ext>
            </a:extLst>
          </p:cNvPr>
          <p:cNvSpPr txBox="1">
            <a:spLocks/>
          </p:cNvSpPr>
          <p:nvPr/>
        </p:nvSpPr>
        <p:spPr>
          <a:xfrm>
            <a:off x="609793" y="1338924"/>
            <a:ext cx="3362132" cy="3950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Comment on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Site specific tenderness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Ovarian mobility</a:t>
            </a:r>
          </a:p>
          <a:p>
            <a:r>
              <a: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</a:p>
        </p:txBody>
      </p:sp>
      <p:sp>
        <p:nvSpPr>
          <p:cNvPr id="31" name="Titolo 1">
            <a:extLst>
              <a:ext uri="{FF2B5EF4-FFF2-40B4-BE49-F238E27FC236}">
                <a16:creationId xmlns:a16="http://schemas.microsoft.com/office/drawing/2014/main" id="{071E62BD-5337-E126-C1D2-DF8ACF914873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</a:rPr>
              <a:t>STEP 2: </a:t>
            </a:r>
            <a:endParaRPr lang="it-I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B2BD71-D5CC-7E83-9C9F-04EE2EDD0171}"/>
              </a:ext>
            </a:extLst>
          </p:cNvPr>
          <p:cNvSpPr txBox="1"/>
          <p:nvPr/>
        </p:nvSpPr>
        <p:spPr>
          <a:xfrm>
            <a:off x="6732372" y="3244334"/>
            <a:ext cx="342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ADD VIDEO OR 2D GREYSCALE</a:t>
            </a:r>
          </a:p>
        </p:txBody>
      </p:sp>
    </p:spTree>
    <p:extLst>
      <p:ext uri="{BB962C8B-B14F-4D97-AF65-F5344CB8AC3E}">
        <p14:creationId xmlns:p14="http://schemas.microsoft.com/office/powerpoint/2010/main" val="420950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BE9D5-C713-65D8-C481-00943921C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20">
            <a:extLst>
              <a:ext uri="{FF2B5EF4-FFF2-40B4-BE49-F238E27FC236}">
                <a16:creationId xmlns:a16="http://schemas.microsoft.com/office/drawing/2014/main" id="{DF5A9ED8-9E04-2B66-F278-AFD452A3039F}"/>
              </a:ext>
            </a:extLst>
          </p:cNvPr>
          <p:cNvSpPr/>
          <p:nvPr/>
        </p:nvSpPr>
        <p:spPr>
          <a:xfrm>
            <a:off x="4862618" y="869244"/>
            <a:ext cx="7329382" cy="5988756"/>
          </a:xfrm>
          <a:prstGeom prst="rect">
            <a:avLst/>
          </a:prstGeom>
          <a:solidFill>
            <a:schemeClr val="tx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4050854-A8EE-C985-AB71-A29B2D8B02F0}"/>
              </a:ext>
            </a:extLst>
          </p:cNvPr>
          <p:cNvSpPr txBox="1">
            <a:spLocks/>
          </p:cNvSpPr>
          <p:nvPr/>
        </p:nvSpPr>
        <p:spPr>
          <a:xfrm>
            <a:off x="609793" y="1338924"/>
            <a:ext cx="3362132" cy="3950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Assessment of pouch of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douglas</a:t>
            </a:r>
            <a:endParaRPr lang="en-US" sz="24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endParaRPr lang="en-US" sz="24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r>
              <a: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Please comment on mobility</a:t>
            </a:r>
          </a:p>
          <a:p>
            <a:r>
              <a: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</a:p>
        </p:txBody>
      </p:sp>
      <p:sp>
        <p:nvSpPr>
          <p:cNvPr id="31" name="Titolo 1">
            <a:extLst>
              <a:ext uri="{FF2B5EF4-FFF2-40B4-BE49-F238E27FC236}">
                <a16:creationId xmlns:a16="http://schemas.microsoft.com/office/drawing/2014/main" id="{70B14DDC-5888-7611-CB54-17DCBCE6CC4F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</a:rPr>
              <a:t>STEP 3: </a:t>
            </a:r>
            <a:endParaRPr lang="it-I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63D2FF-ED1E-89B3-C4D3-E97DF18191C2}"/>
              </a:ext>
            </a:extLst>
          </p:cNvPr>
          <p:cNvSpPr txBox="1"/>
          <p:nvPr/>
        </p:nvSpPr>
        <p:spPr>
          <a:xfrm>
            <a:off x="6732372" y="3244334"/>
            <a:ext cx="342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ADD VIDEO OR 2D GREYSCALE</a:t>
            </a:r>
          </a:p>
        </p:txBody>
      </p:sp>
    </p:spTree>
    <p:extLst>
      <p:ext uri="{BB962C8B-B14F-4D97-AF65-F5344CB8AC3E}">
        <p14:creationId xmlns:p14="http://schemas.microsoft.com/office/powerpoint/2010/main" val="3865366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316F4-D2D1-9B7D-C292-1D1E87B5A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20">
            <a:extLst>
              <a:ext uri="{FF2B5EF4-FFF2-40B4-BE49-F238E27FC236}">
                <a16:creationId xmlns:a16="http://schemas.microsoft.com/office/drawing/2014/main" id="{62FF7F32-31FE-E60C-E224-67767F034D48}"/>
              </a:ext>
            </a:extLst>
          </p:cNvPr>
          <p:cNvSpPr/>
          <p:nvPr/>
        </p:nvSpPr>
        <p:spPr>
          <a:xfrm>
            <a:off x="4862618" y="869244"/>
            <a:ext cx="7329382" cy="5988756"/>
          </a:xfrm>
          <a:prstGeom prst="rect">
            <a:avLst/>
          </a:prstGeom>
          <a:solidFill>
            <a:schemeClr val="tx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E9BB1FC-9B98-E903-B3A0-47D3ECB338AF}"/>
              </a:ext>
            </a:extLst>
          </p:cNvPr>
          <p:cNvSpPr txBox="1">
            <a:spLocks/>
          </p:cNvSpPr>
          <p:nvPr/>
        </p:nvSpPr>
        <p:spPr>
          <a:xfrm>
            <a:off x="391510" y="579268"/>
            <a:ext cx="4067948" cy="3950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Assessment of the anterior and posterior compartments</a:t>
            </a:r>
          </a:p>
          <a:p>
            <a:endParaRPr lang="en-US" sz="24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r>
              <a: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Please use the maps on the following slide to help guide your descriptions</a:t>
            </a:r>
          </a:p>
          <a:p>
            <a:r>
              <a: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</a:p>
        </p:txBody>
      </p:sp>
      <p:sp>
        <p:nvSpPr>
          <p:cNvPr id="31" name="Titolo 1">
            <a:extLst>
              <a:ext uri="{FF2B5EF4-FFF2-40B4-BE49-F238E27FC236}">
                <a16:creationId xmlns:a16="http://schemas.microsoft.com/office/drawing/2014/main" id="{97146709-9A0B-D3BC-D577-76A52670237E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</a:rPr>
              <a:t>STEP 4: </a:t>
            </a:r>
            <a:endParaRPr lang="it-I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41AD54-4D42-37BC-E39A-83C807A0BA4D}"/>
              </a:ext>
            </a:extLst>
          </p:cNvPr>
          <p:cNvSpPr txBox="1"/>
          <p:nvPr/>
        </p:nvSpPr>
        <p:spPr>
          <a:xfrm>
            <a:off x="6732372" y="3244334"/>
            <a:ext cx="342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ADD VIDEO OR 2D GREYSCALE</a:t>
            </a:r>
          </a:p>
        </p:txBody>
      </p:sp>
    </p:spTree>
    <p:extLst>
      <p:ext uri="{BB962C8B-B14F-4D97-AF65-F5344CB8AC3E}">
        <p14:creationId xmlns:p14="http://schemas.microsoft.com/office/powerpoint/2010/main" val="3764102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804AA-9F34-D836-C0A4-19257152E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UOG-15955-FIG-0013-c">
            <a:extLst>
              <a:ext uri="{FF2B5EF4-FFF2-40B4-BE49-F238E27FC236}">
                <a16:creationId xmlns:a16="http://schemas.microsoft.com/office/drawing/2014/main" id="{5D50763A-8451-2122-7B72-12290DE98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11" y="152305"/>
            <a:ext cx="5969350" cy="655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UOG-15955-FIG-0011-c">
            <a:extLst>
              <a:ext uri="{FF2B5EF4-FFF2-40B4-BE49-F238E27FC236}">
                <a16:creationId xmlns:a16="http://schemas.microsoft.com/office/drawing/2014/main" id="{52235E83-9D83-50D9-8F35-6E539FA8A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895" y="2681287"/>
            <a:ext cx="609600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B5AC89-9D50-DAD9-D232-3C01095D3151}"/>
              </a:ext>
            </a:extLst>
          </p:cNvPr>
          <p:cNvSpPr txBox="1"/>
          <p:nvPr/>
        </p:nvSpPr>
        <p:spPr>
          <a:xfrm>
            <a:off x="7132320" y="4923692"/>
            <a:ext cx="219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REMOVE THIS SLIDE</a:t>
            </a:r>
          </a:p>
        </p:txBody>
      </p:sp>
    </p:spTree>
    <p:extLst>
      <p:ext uri="{BB962C8B-B14F-4D97-AF65-F5344CB8AC3E}">
        <p14:creationId xmlns:p14="http://schemas.microsoft.com/office/powerpoint/2010/main" val="2457131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EFB33235-4E2B-BEFE-6742-6B10782C8A43}"/>
              </a:ext>
            </a:extLst>
          </p:cNvPr>
          <p:cNvSpPr/>
          <p:nvPr/>
        </p:nvSpPr>
        <p:spPr>
          <a:xfrm>
            <a:off x="0" y="1792002"/>
            <a:ext cx="12192000" cy="4195042"/>
          </a:xfrm>
          <a:prstGeom prst="rect">
            <a:avLst/>
          </a:prstGeom>
          <a:solidFill>
            <a:srgbClr val="F3FA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6618561" y="2276444"/>
            <a:ext cx="4101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>
                    <a:lumMod val="50000"/>
                  </a:schemeClr>
                </a:solidFill>
              </a:rPr>
              <a:t>Surgery/follow up… 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342FAB4C-FD70-1C01-F9E8-F862CABBF308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Management</a:t>
            </a:r>
            <a:endParaRPr lang="it-IT" dirty="0"/>
          </a:p>
        </p:txBody>
      </p:sp>
      <p:pic>
        <p:nvPicPr>
          <p:cNvPr id="7" name="Picture 2" descr="Surgery PowerPoint Template">
            <a:extLst>
              <a:ext uri="{FF2B5EF4-FFF2-40B4-BE49-F238E27FC236}">
                <a16:creationId xmlns:a16="http://schemas.microsoft.com/office/drawing/2014/main" id="{8FADA741-50C7-DBF4-2946-81ACDF3635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" t="22021" r="51499" b="5561"/>
          <a:stretch>
            <a:fillRect/>
          </a:stretch>
        </p:blipFill>
        <p:spPr bwMode="auto">
          <a:xfrm>
            <a:off x="822435" y="1792002"/>
            <a:ext cx="4324350" cy="419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B40A639-CBA1-D091-54FF-E6B7BF54A14A}"/>
              </a:ext>
            </a:extLst>
          </p:cNvPr>
          <p:cNvSpPr txBox="1"/>
          <p:nvPr/>
        </p:nvSpPr>
        <p:spPr>
          <a:xfrm>
            <a:off x="5618765" y="3104732"/>
            <a:ext cx="6101254" cy="499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b="1" dirty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526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3E8B4-F9B7-6CBC-AB34-3B55FF9E3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:a16="http://schemas.microsoft.com/office/drawing/2014/main" id="{69B2472F-F4F7-D32B-8294-DAD9B62D8EBB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Case Outcome</a:t>
            </a:r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D55ACD45-D090-83BC-93EE-5CF8358EDEB1}"/>
              </a:ext>
            </a:extLst>
          </p:cNvPr>
          <p:cNvSpPr/>
          <p:nvPr/>
        </p:nvSpPr>
        <p:spPr>
          <a:xfrm>
            <a:off x="0" y="1792002"/>
            <a:ext cx="12192000" cy="4195042"/>
          </a:xfrm>
          <a:prstGeom prst="rect">
            <a:avLst/>
          </a:prstGeom>
          <a:solidFill>
            <a:srgbClr val="F3FA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Picture 2" descr="Surgery PowerPoint Template">
            <a:extLst>
              <a:ext uri="{FF2B5EF4-FFF2-40B4-BE49-F238E27FC236}">
                <a16:creationId xmlns:a16="http://schemas.microsoft.com/office/drawing/2014/main" id="{CE996797-ED1E-2919-2B55-429E0AB2CF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" t="22021" r="51499" b="5561"/>
          <a:stretch>
            <a:fillRect/>
          </a:stretch>
        </p:blipFill>
        <p:spPr bwMode="auto">
          <a:xfrm>
            <a:off x="822435" y="1792002"/>
            <a:ext cx="4324350" cy="419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0696587-E151-4015-9A12-7C56E9C442DC}"/>
              </a:ext>
            </a:extLst>
          </p:cNvPr>
          <p:cNvSpPr txBox="1"/>
          <p:nvPr/>
        </p:nvSpPr>
        <p:spPr>
          <a:xfrm>
            <a:off x="6618561" y="2276444"/>
            <a:ext cx="4101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>
                    <a:lumMod val="50000"/>
                  </a:schemeClr>
                </a:solidFill>
              </a:rPr>
              <a:t>Macroscopic image </a:t>
            </a:r>
          </a:p>
        </p:txBody>
      </p:sp>
    </p:spTree>
    <p:extLst>
      <p:ext uri="{BB962C8B-B14F-4D97-AF65-F5344CB8AC3E}">
        <p14:creationId xmlns:p14="http://schemas.microsoft.com/office/powerpoint/2010/main" val="1644750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5BEC8-F5E8-21EE-B2CF-A11A343A5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:a16="http://schemas.microsoft.com/office/drawing/2014/main" id="{F0814F0D-B130-8407-A98A-AC6B81419802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Case Outcome</a:t>
            </a:r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CDFCA5F2-76DF-5461-B28F-E3E2C6302D0D}"/>
              </a:ext>
            </a:extLst>
          </p:cNvPr>
          <p:cNvSpPr/>
          <p:nvPr/>
        </p:nvSpPr>
        <p:spPr>
          <a:xfrm>
            <a:off x="0" y="1792002"/>
            <a:ext cx="12192000" cy="4195042"/>
          </a:xfrm>
          <a:prstGeom prst="rect">
            <a:avLst/>
          </a:prstGeom>
          <a:solidFill>
            <a:srgbClr val="F3FA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3ACBF7E-2561-561A-AED9-67E3B53C70D9}"/>
              </a:ext>
            </a:extLst>
          </p:cNvPr>
          <p:cNvSpPr txBox="1"/>
          <p:nvPr/>
        </p:nvSpPr>
        <p:spPr>
          <a:xfrm>
            <a:off x="5649310" y="3322622"/>
            <a:ext cx="6154270" cy="1423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Final Histology</a:t>
            </a:r>
          </a:p>
          <a:p>
            <a:pPr algn="ctr">
              <a:lnSpc>
                <a:spcPct val="150000"/>
              </a:lnSpc>
            </a:pPr>
            <a:endParaRPr lang="en-GB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…</a:t>
            </a:r>
            <a:r>
              <a:rPr lang="en-GB" sz="1800" b="1" dirty="0"/>
              <a:t>.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5B359C98-5C20-3E16-C812-10F42C6D44ED}"/>
              </a:ext>
            </a:extLst>
          </p:cNvPr>
          <p:cNvGrpSpPr/>
          <p:nvPr/>
        </p:nvGrpSpPr>
        <p:grpSpPr>
          <a:xfrm>
            <a:off x="8325155" y="2186149"/>
            <a:ext cx="1664740" cy="872929"/>
            <a:chOff x="9060723" y="3404452"/>
            <a:chExt cx="1664740" cy="872929"/>
          </a:xfrm>
        </p:grpSpPr>
        <p:pic>
          <p:nvPicPr>
            <p:cNvPr id="5" name="Picture 4" descr="Free Microscope slide Icons, Symbols &amp; Images | BioRender">
              <a:extLst>
                <a:ext uri="{FF2B5EF4-FFF2-40B4-BE49-F238E27FC236}">
                  <a16:creationId xmlns:a16="http://schemas.microsoft.com/office/drawing/2014/main" id="{46697B12-2838-14E5-095D-C058B87AFE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8710" b="62581" l="20364" r="78364">
                          <a14:foregroundMark x1="20727" y1="53226" x2="21818" y2="52742"/>
                          <a14:foregroundMark x1="66000" y1="39355" x2="65091" y2="39032"/>
                          <a14:foregroundMark x1="74000" y1="42258" x2="76182" y2="44677"/>
                          <a14:foregroundMark x1="77818" y1="44194" x2="78364" y2="44839"/>
                          <a14:foregroundMark x1="41455" y1="48548" x2="41818" y2="4822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67" t="35802" r="18215" b="34374"/>
            <a:stretch>
              <a:fillRect/>
            </a:stretch>
          </p:blipFill>
          <p:spPr bwMode="auto">
            <a:xfrm>
              <a:off x="9060723" y="3404452"/>
              <a:ext cx="1664740" cy="872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ells - Free healthcare and medical icons">
              <a:extLst>
                <a:ext uri="{FF2B5EF4-FFF2-40B4-BE49-F238E27FC236}">
                  <a16:creationId xmlns:a16="http://schemas.microsoft.com/office/drawing/2014/main" id="{016F8BCC-4F3B-49B2-1C95-32F3CF1BF9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02950">
              <a:off x="9496879" y="3839115"/>
              <a:ext cx="165001" cy="16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ells - Free healthcare and medical icons">
              <a:extLst>
                <a:ext uri="{FF2B5EF4-FFF2-40B4-BE49-F238E27FC236}">
                  <a16:creationId xmlns:a16="http://schemas.microsoft.com/office/drawing/2014/main" id="{D2B09F74-F089-B080-1AA9-0DBBE5BC66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02950">
              <a:off x="9557603" y="3805652"/>
              <a:ext cx="165001" cy="16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Cells - Free healthcare and medical icons">
              <a:extLst>
                <a:ext uri="{FF2B5EF4-FFF2-40B4-BE49-F238E27FC236}">
                  <a16:creationId xmlns:a16="http://schemas.microsoft.com/office/drawing/2014/main" id="{4BA38B22-D0B0-8192-75AC-2BBD164461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02950">
              <a:off x="9643723" y="3763072"/>
              <a:ext cx="165001" cy="16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ells - Free healthcare and medical icons">
              <a:extLst>
                <a:ext uri="{FF2B5EF4-FFF2-40B4-BE49-F238E27FC236}">
                  <a16:creationId xmlns:a16="http://schemas.microsoft.com/office/drawing/2014/main" id="{A2DACA83-7657-4C40-D723-6693ADA5E9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02950">
              <a:off x="9722791" y="3763073"/>
              <a:ext cx="165001" cy="16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ells - Free healthcare and medical icons">
              <a:extLst>
                <a:ext uri="{FF2B5EF4-FFF2-40B4-BE49-F238E27FC236}">
                  <a16:creationId xmlns:a16="http://schemas.microsoft.com/office/drawing/2014/main" id="{9BB7A339-E34C-0A94-7399-8BE452EB94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02950">
              <a:off x="9778550" y="3705903"/>
              <a:ext cx="165001" cy="16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Cells - Free healthcare and medical icons">
              <a:extLst>
                <a:ext uri="{FF2B5EF4-FFF2-40B4-BE49-F238E27FC236}">
                  <a16:creationId xmlns:a16="http://schemas.microsoft.com/office/drawing/2014/main" id="{2D92D524-69CB-0864-92E3-FADF9BBD68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02950">
              <a:off x="9839273" y="3707527"/>
              <a:ext cx="165001" cy="16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Cells - Free healthcare and medical icons">
              <a:extLst>
                <a:ext uri="{FF2B5EF4-FFF2-40B4-BE49-F238E27FC236}">
                  <a16:creationId xmlns:a16="http://schemas.microsoft.com/office/drawing/2014/main" id="{10DE0739-4B7C-4720-0761-2C18229EB2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02950">
              <a:off x="9901439" y="3648896"/>
              <a:ext cx="165001" cy="16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Cells - Free healthcare and medical icons">
              <a:extLst>
                <a:ext uri="{FF2B5EF4-FFF2-40B4-BE49-F238E27FC236}">
                  <a16:creationId xmlns:a16="http://schemas.microsoft.com/office/drawing/2014/main" id="{E434AA2C-EDB6-74BE-19E2-6E5FBBD94D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02950">
              <a:off x="9968577" y="3668718"/>
              <a:ext cx="165001" cy="16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Cells - Free healthcare and medical icons">
              <a:extLst>
                <a:ext uri="{FF2B5EF4-FFF2-40B4-BE49-F238E27FC236}">
                  <a16:creationId xmlns:a16="http://schemas.microsoft.com/office/drawing/2014/main" id="{33CF7169-FFCC-3917-9BE8-6396C347D1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02950">
              <a:off x="9618327" y="3822384"/>
              <a:ext cx="165001" cy="16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Cells - Free healthcare and medical icons">
              <a:extLst>
                <a:ext uri="{FF2B5EF4-FFF2-40B4-BE49-F238E27FC236}">
                  <a16:creationId xmlns:a16="http://schemas.microsoft.com/office/drawing/2014/main" id="{3C6B7A86-9B30-0E8A-707F-6305950D40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02950">
              <a:off x="9703347" y="3722633"/>
              <a:ext cx="165001" cy="16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Cells - Free healthcare and medical icons">
              <a:extLst>
                <a:ext uri="{FF2B5EF4-FFF2-40B4-BE49-F238E27FC236}">
                  <a16:creationId xmlns:a16="http://schemas.microsoft.com/office/drawing/2014/main" id="{57DF6E4B-9CE2-644A-E885-059BE5275B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02950">
              <a:off x="9864024" y="3737256"/>
              <a:ext cx="165001" cy="16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Cells - Free healthcare and medical icons">
              <a:extLst>
                <a:ext uri="{FF2B5EF4-FFF2-40B4-BE49-F238E27FC236}">
                  <a16:creationId xmlns:a16="http://schemas.microsoft.com/office/drawing/2014/main" id="{0EBDF439-0AFC-627A-CE31-3C177F9E2E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02950">
              <a:off x="9995936" y="3621465"/>
              <a:ext cx="165001" cy="16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Cells - Free healthcare and medical icons">
              <a:extLst>
                <a:ext uri="{FF2B5EF4-FFF2-40B4-BE49-F238E27FC236}">
                  <a16:creationId xmlns:a16="http://schemas.microsoft.com/office/drawing/2014/main" id="{6F3E7E2D-4841-65CF-988F-2378A71E94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02950">
              <a:off x="10066038" y="3602421"/>
              <a:ext cx="165001" cy="16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Cells - Free healthcare and medical icons">
              <a:extLst>
                <a:ext uri="{FF2B5EF4-FFF2-40B4-BE49-F238E27FC236}">
                  <a16:creationId xmlns:a16="http://schemas.microsoft.com/office/drawing/2014/main" id="{BD667CFF-B541-BADA-8FAD-CAFDA1D2CB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02950">
              <a:off x="10115512" y="3636579"/>
              <a:ext cx="165001" cy="16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Cells - Free healthcare and medical icons">
              <a:extLst>
                <a:ext uri="{FF2B5EF4-FFF2-40B4-BE49-F238E27FC236}">
                  <a16:creationId xmlns:a16="http://schemas.microsoft.com/office/drawing/2014/main" id="{288E8BD2-8D44-0D94-64BE-8A184A5BC7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02950">
              <a:off x="10161892" y="3574152"/>
              <a:ext cx="165001" cy="16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2BB312D0-D58D-DC77-C0D0-9F2D00C7BDB8}"/>
              </a:ext>
            </a:extLst>
          </p:cNvPr>
          <p:cNvGrpSpPr/>
          <p:nvPr/>
        </p:nvGrpSpPr>
        <p:grpSpPr>
          <a:xfrm>
            <a:off x="7374417" y="1800023"/>
            <a:ext cx="1104617" cy="1491057"/>
            <a:chOff x="7756548" y="2664733"/>
            <a:chExt cx="1428664" cy="1750873"/>
          </a:xfrm>
        </p:grpSpPr>
        <p:pic>
          <p:nvPicPr>
            <p:cNvPr id="26" name="Picture 10" descr="Immagini di Microscopio icon - Download gratuiti su Freepik">
              <a:extLst>
                <a:ext uri="{FF2B5EF4-FFF2-40B4-BE49-F238E27FC236}">
                  <a16:creationId xmlns:a16="http://schemas.microsoft.com/office/drawing/2014/main" id="{B384F7D9-297B-DFEC-525F-8D71D54409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6548" y="2664733"/>
              <a:ext cx="1428664" cy="1750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476DA928-41EB-C238-A127-07D16D3A2B7A}"/>
                </a:ext>
              </a:extLst>
            </p:cNvPr>
            <p:cNvSpPr/>
            <p:nvPr/>
          </p:nvSpPr>
          <p:spPr>
            <a:xfrm>
              <a:off x="8166538" y="4143178"/>
              <a:ext cx="693753" cy="127897"/>
            </a:xfrm>
            <a:prstGeom prst="rect">
              <a:avLst/>
            </a:prstGeom>
            <a:solidFill>
              <a:srgbClr val="2B252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8" name="Picture 2" descr="Surgery PowerPoint Template">
            <a:extLst>
              <a:ext uri="{FF2B5EF4-FFF2-40B4-BE49-F238E27FC236}">
                <a16:creationId xmlns:a16="http://schemas.microsoft.com/office/drawing/2014/main" id="{73F50F2A-95B8-10DE-E9DE-F5D29BC9B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" t="22021" r="51499" b="5561"/>
          <a:stretch>
            <a:fillRect/>
          </a:stretch>
        </p:blipFill>
        <p:spPr bwMode="auto">
          <a:xfrm>
            <a:off x="-4663961" y="1792002"/>
            <a:ext cx="4324350" cy="419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1830EA51-5E60-424D-B54C-05C0AC36519D}"/>
              </a:ext>
            </a:extLst>
          </p:cNvPr>
          <p:cNvSpPr txBox="1"/>
          <p:nvPr/>
        </p:nvSpPr>
        <p:spPr>
          <a:xfrm>
            <a:off x="1130194" y="2493944"/>
            <a:ext cx="41016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>
                    <a:lumMod val="50000"/>
                  </a:schemeClr>
                </a:solidFill>
              </a:rPr>
              <a:t>Histology, slide (if available)</a:t>
            </a:r>
          </a:p>
        </p:txBody>
      </p:sp>
    </p:spTree>
    <p:extLst>
      <p:ext uri="{BB962C8B-B14F-4D97-AF65-F5344CB8AC3E}">
        <p14:creationId xmlns:p14="http://schemas.microsoft.com/office/powerpoint/2010/main" val="47942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38200" y="1786864"/>
            <a:ext cx="10515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Why is this case relevant? (check one or more)</a:t>
            </a:r>
          </a:p>
          <a:p>
            <a:endParaRPr lang="en-GB" sz="28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Courier New" charset="0"/>
              <a:buChar char="o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Very didactic (typical features)</a:t>
            </a:r>
          </a:p>
          <a:p>
            <a:pPr marL="457200" indent="-457200">
              <a:lnSpc>
                <a:spcPct val="150000"/>
              </a:lnSpc>
              <a:buFont typeface="Courier New" charset="0"/>
              <a:buChar char="o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Special outcome (atypical features)</a:t>
            </a:r>
          </a:p>
          <a:p>
            <a:pPr marL="457200" indent="-457200">
              <a:lnSpc>
                <a:spcPct val="150000"/>
              </a:lnSpc>
              <a:buFont typeface="Courier New" charset="0"/>
              <a:buChar char="o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Special ultrasound images</a:t>
            </a:r>
          </a:p>
          <a:p>
            <a:pPr marL="457200" indent="-457200">
              <a:lnSpc>
                <a:spcPct val="150000"/>
              </a:lnSpc>
              <a:buFont typeface="Courier New" charset="0"/>
              <a:buChar char="o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Other</a:t>
            </a:r>
            <a:r>
              <a:rPr lang="mr-IN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…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endParaRPr lang="en-GB" sz="3200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8299899C-F600-1A72-1034-3439E0D24BCF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Case relevance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3795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>
            <a:extLst>
              <a:ext uri="{FF2B5EF4-FFF2-40B4-BE49-F238E27FC236}">
                <a16:creationId xmlns:a16="http://schemas.microsoft.com/office/drawing/2014/main" id="{8789347C-C40E-5901-A360-C9D4FF6B8DD0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Literature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709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  <a:cs typeface="Alexandria Medium"/>
              </a:rPr>
              <a:t>General Info </a:t>
            </a:r>
            <a:r>
              <a:rPr lang="en-GB" sz="3600" dirty="0">
                <a:latin typeface="+mn-lt"/>
                <a:cs typeface="Alexandria Medium"/>
              </a:rPr>
              <a:t>(remove this slide before submission)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69900" indent="-457200">
              <a:lnSpc>
                <a:spcPct val="100000"/>
              </a:lnSpc>
              <a:buFont typeface="Wingdings" charset="2"/>
              <a:buChar char="Ø"/>
              <a:tabLst>
                <a:tab pos="299085" algn="l"/>
              </a:tabLst>
            </a:pPr>
            <a:r>
              <a:rPr lang="en-GB" dirty="0">
                <a:latin typeface="+mn-lt"/>
                <a:ea typeface="Times New Roman" charset="0"/>
                <a:cs typeface="Times New Roman" charset="0"/>
              </a:rPr>
              <a:t>Use</a:t>
            </a:r>
            <a:r>
              <a:rPr lang="en-GB" spc="-35" dirty="0"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GB" spc="-114" dirty="0">
                <a:latin typeface="+mn-lt"/>
                <a:ea typeface="Times New Roman" charset="0"/>
                <a:cs typeface="Times New Roman" charset="0"/>
              </a:rPr>
              <a:t>the</a:t>
            </a:r>
            <a:r>
              <a:rPr lang="en-GB" spc="-55" dirty="0"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GB" spc="-135" dirty="0">
                <a:latin typeface="+mn-lt"/>
                <a:ea typeface="Times New Roman" charset="0"/>
                <a:cs typeface="Times New Roman" charset="0"/>
              </a:rPr>
              <a:t>template</a:t>
            </a:r>
            <a:r>
              <a:rPr lang="en-GB" spc="-55" dirty="0"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GB" spc="-114" dirty="0">
                <a:latin typeface="+mn-lt"/>
                <a:ea typeface="Times New Roman" charset="0"/>
                <a:cs typeface="Times New Roman" charset="0"/>
              </a:rPr>
              <a:t>in</a:t>
            </a:r>
            <a:r>
              <a:rPr lang="en-GB" spc="-25" dirty="0"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GB" spc="-110" dirty="0">
                <a:latin typeface="+mn-lt"/>
                <a:ea typeface="Times New Roman" charset="0"/>
                <a:cs typeface="Times New Roman" charset="0"/>
              </a:rPr>
              <a:t>the</a:t>
            </a:r>
            <a:r>
              <a:rPr lang="en-GB" spc="-35" dirty="0"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GB" spc="-105" dirty="0">
                <a:latin typeface="+mn-lt"/>
                <a:ea typeface="Times New Roman" charset="0"/>
                <a:cs typeface="Times New Roman" charset="0"/>
              </a:rPr>
              <a:t>following</a:t>
            </a:r>
            <a:r>
              <a:rPr lang="en-GB" spc="-5" dirty="0"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GB" spc="-10" dirty="0">
                <a:latin typeface="+mn-lt"/>
                <a:ea typeface="Times New Roman" charset="0"/>
                <a:cs typeface="Times New Roman" charset="0"/>
              </a:rPr>
              <a:t>slides</a:t>
            </a:r>
            <a:endParaRPr lang="en-GB" dirty="0">
              <a:latin typeface="+mn-lt"/>
              <a:ea typeface="Times New Roman" charset="0"/>
              <a:cs typeface="Times New Roman" charset="0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Font typeface="Wingdings" charset="2"/>
              <a:buChar char="Ø"/>
              <a:tabLst>
                <a:tab pos="299085" algn="l"/>
              </a:tabLst>
            </a:pPr>
            <a:r>
              <a:rPr lang="en-GB" spc="-95" dirty="0">
                <a:latin typeface="+mn-lt"/>
                <a:ea typeface="Times New Roman" charset="0"/>
                <a:cs typeface="Times New Roman"/>
              </a:rPr>
              <a:t>Remember</a:t>
            </a:r>
            <a:r>
              <a:rPr lang="en-GB" spc="-20" dirty="0">
                <a:latin typeface="+mn-lt"/>
                <a:ea typeface="Times New Roman" charset="0"/>
                <a:cs typeface="Times New Roman"/>
              </a:rPr>
              <a:t> </a:t>
            </a:r>
            <a:r>
              <a:rPr lang="en-GB" spc="-10" dirty="0">
                <a:latin typeface="+mn-lt"/>
                <a:ea typeface="Times New Roman" charset="0"/>
                <a:cs typeface="Times New Roman"/>
              </a:rPr>
              <a:t>to</a:t>
            </a:r>
            <a:r>
              <a:rPr lang="en-GB" spc="-20" dirty="0">
                <a:latin typeface="+mn-lt"/>
                <a:ea typeface="Times New Roman" charset="0"/>
                <a:cs typeface="Times New Roman"/>
              </a:rPr>
              <a:t> </a:t>
            </a:r>
            <a:r>
              <a:rPr lang="en-GB" spc="-100" dirty="0">
                <a:latin typeface="+mn-lt"/>
                <a:ea typeface="Times New Roman" charset="0"/>
                <a:cs typeface="Times New Roman"/>
              </a:rPr>
              <a:t>remove</a:t>
            </a:r>
            <a:r>
              <a:rPr lang="en-GB" dirty="0">
                <a:latin typeface="+mn-lt"/>
                <a:ea typeface="Times New Roman" charset="0"/>
                <a:cs typeface="Times New Roman"/>
              </a:rPr>
              <a:t> </a:t>
            </a:r>
            <a:r>
              <a:rPr lang="en-GB" spc="-130" dirty="0">
                <a:latin typeface="+mn-lt"/>
                <a:ea typeface="Times New Roman" charset="0"/>
                <a:cs typeface="Times New Roman"/>
              </a:rPr>
              <a:t>patient</a:t>
            </a:r>
            <a:r>
              <a:rPr lang="en-GB" spc="-10" dirty="0">
                <a:latin typeface="+mn-lt"/>
                <a:ea typeface="Times New Roman" charset="0"/>
                <a:cs typeface="Times New Roman"/>
              </a:rPr>
              <a:t> </a:t>
            </a:r>
            <a:r>
              <a:rPr lang="en-GB" spc="-140" dirty="0">
                <a:latin typeface="+mn-lt"/>
                <a:ea typeface="Times New Roman" charset="0"/>
                <a:cs typeface="Times New Roman"/>
              </a:rPr>
              <a:t>identifiable</a:t>
            </a:r>
            <a:r>
              <a:rPr lang="en-GB" spc="35" dirty="0">
                <a:latin typeface="+mn-lt"/>
                <a:ea typeface="Times New Roman" charset="0"/>
                <a:cs typeface="Times New Roman"/>
              </a:rPr>
              <a:t> </a:t>
            </a:r>
            <a:r>
              <a:rPr lang="en-GB" spc="-85" dirty="0">
                <a:latin typeface="+mn-lt"/>
                <a:ea typeface="Times New Roman" charset="0"/>
                <a:cs typeface="Times New Roman"/>
              </a:rPr>
              <a:t>data on every image and clip</a:t>
            </a:r>
            <a:endParaRPr lang="en-GB" b="1" dirty="0">
              <a:latin typeface="+mn-lt"/>
              <a:ea typeface="Times New Roman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1520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AB94E-3242-1A82-6C33-F95CDF475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olo 1">
            <a:extLst>
              <a:ext uri="{FF2B5EF4-FFF2-40B4-BE49-F238E27FC236}">
                <a16:creationId xmlns:a16="http://schemas.microsoft.com/office/drawing/2014/main" id="{878BAF1F-BA12-098F-1849-B2C9882556A0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Literature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6316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Please</a:t>
            </a:r>
            <a:r>
              <a:rPr lang="en-GB" sz="2400" b="1" spc="-114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confirm</a:t>
            </a:r>
            <a:r>
              <a:rPr lang="en-GB" sz="2400" b="1" spc="-11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the</a:t>
            </a:r>
            <a:r>
              <a:rPr lang="en-GB" sz="2400" b="1" spc="-75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GB" sz="2400" b="1" spc="-2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following</a:t>
            </a:r>
            <a:r>
              <a:rPr lang="en-GB" sz="2400" b="1" spc="-8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statements</a:t>
            </a:r>
            <a:r>
              <a:rPr lang="en-GB" sz="2400" b="1" spc="-7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GB" sz="2400" b="1" spc="-3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by</a:t>
            </a:r>
            <a:r>
              <a:rPr lang="en-GB" sz="2400" b="1" spc="-9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adding</a:t>
            </a:r>
            <a:r>
              <a:rPr lang="en-GB" sz="2400" b="1" spc="-85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GB" sz="2400" b="1" spc="-2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an</a:t>
            </a:r>
            <a:r>
              <a:rPr lang="en-GB" sz="2400" b="1" spc="-225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GB" sz="2400" b="1" spc="-14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‘v’</a:t>
            </a:r>
            <a:r>
              <a:rPr lang="en-GB" sz="2400" b="1" spc="-55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in</a:t>
            </a:r>
            <a:r>
              <a:rPr lang="en-GB" sz="2400" b="1" spc="-6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the</a:t>
            </a:r>
            <a:r>
              <a:rPr lang="en-GB" sz="2400" b="1" spc="-75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GB" sz="2400" b="1" spc="-2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box: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+mn-lt"/>
              <a:ea typeface="Times New Roman" charset="0"/>
              <a:cs typeface="Times New Roman" charset="0"/>
            </a:endParaRPr>
          </a:p>
          <a:p>
            <a:endParaRPr lang="en-GB" dirty="0"/>
          </a:p>
        </p:txBody>
      </p:sp>
      <p:sp>
        <p:nvSpPr>
          <p:cNvPr id="5" name="object 10"/>
          <p:cNvSpPr txBox="1"/>
          <p:nvPr/>
        </p:nvSpPr>
        <p:spPr>
          <a:xfrm>
            <a:off x="1597722" y="2122007"/>
            <a:ext cx="9407735" cy="43627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(*)</a:t>
            </a:r>
            <a:r>
              <a:rPr lang="en-GB" sz="2000" spc="-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I</a:t>
            </a:r>
            <a:r>
              <a:rPr lang="en-GB" sz="2000" spc="-2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9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confirm</a:t>
            </a:r>
            <a:r>
              <a:rPr lang="en-GB" sz="2000" spc="-4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3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that</a:t>
            </a:r>
            <a:r>
              <a:rPr lang="en-GB" sz="2000" spc="-5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there</a:t>
            </a:r>
            <a:r>
              <a:rPr lang="en-GB" sz="2000" spc="-4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8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is</a:t>
            </a:r>
            <a:r>
              <a:rPr lang="en-GB" sz="2000" spc="-2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no</a:t>
            </a:r>
            <a:r>
              <a:rPr lang="en-GB" sz="2000" spc="-4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patient-</a:t>
            </a:r>
            <a:r>
              <a:rPr lang="en-GB" sz="2000" spc="-14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identifiable</a:t>
            </a:r>
            <a:r>
              <a:rPr lang="en-GB" sz="2000" spc="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information</a:t>
            </a:r>
            <a:r>
              <a:rPr lang="en-GB" sz="2000" spc="-3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14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in</a:t>
            </a:r>
            <a:r>
              <a:rPr lang="en-GB" sz="2000" spc="-1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1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the</a:t>
            </a:r>
            <a:r>
              <a:rPr lang="en-GB" sz="2000" spc="-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slides</a:t>
            </a:r>
            <a:r>
              <a:rPr lang="en-GB" sz="2000" spc="-1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1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submitted</a:t>
            </a:r>
            <a:r>
              <a:rPr lang="en-GB" sz="2000" spc="-4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and</a:t>
            </a:r>
            <a:r>
              <a:rPr lang="en-GB" sz="2000" spc="-5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3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that</a:t>
            </a:r>
            <a:r>
              <a:rPr lang="en-GB" sz="2000" spc="-4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I</a:t>
            </a:r>
            <a:r>
              <a:rPr lang="en-GB" sz="2000" spc="-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6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have</a:t>
            </a:r>
            <a:r>
              <a:rPr lang="en-GB" sz="2000" spc="-2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obtained </a:t>
            </a:r>
            <a:r>
              <a:rPr lang="en-GB" sz="2000" spc="-1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appropriate</a:t>
            </a:r>
            <a:r>
              <a:rPr lang="en-GB" sz="2000" spc="-7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8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consent</a:t>
            </a:r>
            <a:r>
              <a:rPr lang="en-GB" sz="2000" spc="-4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to</a:t>
            </a:r>
            <a:r>
              <a:rPr lang="en-GB" sz="2000" spc="-4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share</a:t>
            </a:r>
            <a:r>
              <a:rPr lang="en-GB" sz="2000" spc="-4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this</a:t>
            </a:r>
            <a:r>
              <a:rPr lang="en-GB" sz="2000" spc="-4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4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case.</a:t>
            </a:r>
            <a:r>
              <a:rPr lang="en-GB" sz="2000" spc="-23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I</a:t>
            </a:r>
            <a:r>
              <a:rPr lang="en-GB" sz="2000" spc="-1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9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understand</a:t>
            </a:r>
            <a:r>
              <a:rPr lang="en-GB" sz="2000" spc="-10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3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that</a:t>
            </a:r>
            <a:r>
              <a:rPr lang="en-GB" sz="2000" spc="-4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8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if</a:t>
            </a:r>
            <a:r>
              <a:rPr lang="en-GB" sz="2000" spc="-2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6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my</a:t>
            </a:r>
            <a:r>
              <a:rPr lang="en-GB" sz="2000" spc="-2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case</a:t>
            </a:r>
            <a:r>
              <a:rPr lang="en-GB" sz="2000" spc="-4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8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is</a:t>
            </a:r>
            <a:r>
              <a:rPr lang="en-GB" sz="2000" spc="-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14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selected</a:t>
            </a:r>
            <a:r>
              <a:rPr lang="en-GB" sz="2000" spc="-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6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for</a:t>
            </a:r>
            <a:r>
              <a:rPr lang="en-GB" sz="2000" spc="-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14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presentation,</a:t>
            </a:r>
            <a:r>
              <a:rPr lang="en-GB" sz="2000" spc="-229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14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the</a:t>
            </a:r>
            <a:r>
              <a:rPr lang="en-GB" sz="2000" spc="-5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3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Case</a:t>
            </a:r>
            <a:r>
              <a:rPr lang="en-GB" sz="2000" spc="-4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Stream </a:t>
            </a:r>
            <a:r>
              <a:rPr lang="en-GB" sz="2000" spc="-6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session</a:t>
            </a:r>
            <a:r>
              <a:rPr lang="en-GB" sz="2000" spc="-4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1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will</a:t>
            </a:r>
            <a:r>
              <a:rPr lang="en-GB" sz="2000" spc="1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14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be</a:t>
            </a:r>
            <a:r>
              <a:rPr lang="en-GB" sz="2000" spc="-4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8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recorded</a:t>
            </a:r>
            <a:r>
              <a:rPr lang="en-GB" sz="2000" spc="-3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and</a:t>
            </a:r>
            <a:r>
              <a:rPr lang="en-GB" sz="2000" spc="-5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4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made</a:t>
            </a:r>
            <a:r>
              <a:rPr lang="en-GB" sz="2000" spc="-5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6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available</a:t>
            </a:r>
            <a:r>
              <a:rPr lang="en-GB" sz="2000" spc="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9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online</a:t>
            </a:r>
            <a:r>
              <a:rPr lang="en-GB" sz="2000" spc="-2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to</a:t>
            </a:r>
            <a:r>
              <a:rPr lang="en-GB" sz="2000" spc="-4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registered</a:t>
            </a:r>
            <a:r>
              <a:rPr lang="en-GB" sz="2000" spc="1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5" dirty="0" err="1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Gynaia</a:t>
            </a:r>
            <a:r>
              <a:rPr lang="en-GB" sz="2000" spc="-4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members.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en-GB" sz="2000" spc="-10" dirty="0">
              <a:solidFill>
                <a:schemeClr val="bg1">
                  <a:lumMod val="50000"/>
                </a:schemeClr>
              </a:solidFill>
              <a:ea typeface="Times New Roman" charset="0"/>
              <a:cs typeface="Times New Roman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en-GB" sz="2000" spc="-10" dirty="0">
              <a:solidFill>
                <a:schemeClr val="bg1">
                  <a:lumMod val="50000"/>
                </a:schemeClr>
              </a:solidFill>
              <a:ea typeface="Times New Roman" charset="0"/>
              <a:cs typeface="Times New Roman" charset="0"/>
            </a:endParaRPr>
          </a:p>
          <a:p>
            <a:pPr marL="12700" marR="5080" algn="just">
              <a:spcBef>
                <a:spcPts val="100"/>
              </a:spcBef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(*) </a:t>
            </a:r>
            <a:r>
              <a:rPr lang="en-GB" sz="2000" spc="1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I</a:t>
            </a:r>
            <a:r>
              <a:rPr lang="en-GB" sz="2000" spc="-4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would</a:t>
            </a:r>
            <a:r>
              <a:rPr lang="en-GB" sz="2000" spc="-6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4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like</a:t>
            </a:r>
            <a:r>
              <a:rPr lang="en-GB" sz="2000" spc="-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my</a:t>
            </a:r>
            <a:r>
              <a:rPr lang="en-GB" sz="2000" spc="-5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case</a:t>
            </a:r>
            <a:r>
              <a:rPr lang="en-GB" sz="2000" spc="-7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to</a:t>
            </a:r>
            <a:r>
              <a:rPr lang="en-GB" sz="2000" spc="-6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be</a:t>
            </a:r>
            <a:r>
              <a:rPr lang="en-GB" sz="2000" spc="-4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included</a:t>
            </a:r>
            <a:r>
              <a:rPr lang="en-GB" sz="2000" spc="-6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in</a:t>
            </a:r>
            <a:r>
              <a:rPr lang="en-GB" sz="2000" spc="-3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the</a:t>
            </a:r>
            <a:r>
              <a:rPr lang="en-GB" sz="2000" spc="-5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upcoming</a:t>
            </a:r>
            <a:r>
              <a:rPr lang="en-GB" sz="2000" spc="-4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Gynaia</a:t>
            </a:r>
            <a:r>
              <a:rPr lang="en-GB" sz="2000" spc="-6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5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Case</a:t>
            </a:r>
            <a:r>
              <a:rPr lang="en-GB" sz="2000" spc="-7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Database, </a:t>
            </a:r>
            <a:r>
              <a:rPr lang="en-GB" sz="2000" spc="-14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an</a:t>
            </a:r>
            <a:r>
              <a:rPr lang="en-GB" sz="2000" spc="-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2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educational</a:t>
            </a:r>
            <a:r>
              <a:rPr lang="en-GB" sz="2000" spc="-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and</a:t>
            </a:r>
            <a:r>
              <a:rPr lang="en-GB" sz="2000" spc="-2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interactive</a:t>
            </a:r>
            <a:r>
              <a:rPr lang="en-GB" sz="2000" spc="1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9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online</a:t>
            </a:r>
            <a:r>
              <a:rPr lang="en-GB" sz="2000" spc="1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resource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with</a:t>
            </a:r>
            <a:r>
              <a:rPr lang="en-GB" sz="2000" spc="-1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real-</a:t>
            </a:r>
            <a:r>
              <a:rPr lang="en-GB" sz="2000" spc="-5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world</a:t>
            </a:r>
            <a:r>
              <a:rPr lang="en-GB" sz="2000" spc="2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case</a:t>
            </a:r>
            <a:r>
              <a:rPr lang="en-GB" sz="2000" spc="-4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14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examples</a:t>
            </a:r>
            <a:r>
              <a:rPr lang="en-GB" sz="2000" spc="-4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endParaRPr lang="en-GB" sz="2000" spc="-10" dirty="0">
              <a:solidFill>
                <a:schemeClr val="bg1">
                  <a:lumMod val="50000"/>
                </a:schemeClr>
              </a:solidFill>
              <a:ea typeface="Times New Roman" charset="0"/>
              <a:cs typeface="Times New Roman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en-GB" sz="2000" spc="-10" dirty="0">
              <a:solidFill>
                <a:schemeClr val="bg1">
                  <a:lumMod val="50000"/>
                </a:schemeClr>
              </a:solidFill>
              <a:ea typeface="Times New Roman" charset="0"/>
              <a:cs typeface="Times New Roman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en-GB" sz="2000" spc="-10" dirty="0">
              <a:solidFill>
                <a:schemeClr val="bg1">
                  <a:lumMod val="50000"/>
                </a:schemeClr>
              </a:solidFill>
              <a:ea typeface="Times New Roman" charset="0"/>
              <a:cs typeface="Times New Roman" charset="0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(*)  </a:t>
            </a:r>
            <a:r>
              <a:rPr lang="en-GB" sz="2000" spc="1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I</a:t>
            </a:r>
            <a:r>
              <a:rPr lang="en-GB" sz="2000" spc="-5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7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am</a:t>
            </a:r>
            <a:r>
              <a:rPr lang="en-GB" sz="2000" spc="-7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2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willing</a:t>
            </a:r>
            <a:r>
              <a:rPr lang="en-GB" sz="2000" spc="-5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to</a:t>
            </a:r>
            <a:r>
              <a:rPr lang="en-GB" sz="2000" spc="-5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be</a:t>
            </a:r>
            <a:r>
              <a:rPr lang="en-GB" sz="2000" spc="-9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contacted</a:t>
            </a:r>
            <a:r>
              <a:rPr lang="en-GB" sz="2000" spc="-7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to</a:t>
            </a:r>
            <a:r>
              <a:rPr lang="en-GB" sz="2000" spc="-5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provide</a:t>
            </a:r>
            <a:r>
              <a:rPr lang="en-GB" sz="2000" spc="-8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additional</a:t>
            </a:r>
            <a:r>
              <a:rPr lang="en-GB" sz="2000" spc="-7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details </a:t>
            </a:r>
            <a:r>
              <a:rPr lang="en-GB" sz="2000" spc="-13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that</a:t>
            </a:r>
            <a:r>
              <a:rPr lang="en-GB" sz="2000" spc="-4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8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could</a:t>
            </a:r>
            <a:r>
              <a:rPr lang="en-GB" sz="2000" spc="-2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2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enhance</a:t>
            </a:r>
            <a:r>
              <a:rPr lang="en-GB" sz="2000" spc="-6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14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the</a:t>
            </a:r>
            <a:r>
              <a:rPr lang="en-GB" sz="2000" spc="-3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case</a:t>
            </a:r>
            <a:r>
              <a:rPr lang="en-GB" sz="2000" spc="-3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and</a:t>
            </a:r>
            <a:r>
              <a:rPr lang="en-GB" sz="2000" spc="-4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14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help</a:t>
            </a:r>
            <a:r>
              <a:rPr lang="en-GB" sz="2000" spc="-1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14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develop</a:t>
            </a:r>
            <a:r>
              <a:rPr lang="en-GB" sz="2000" spc="-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3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it</a:t>
            </a:r>
            <a:r>
              <a:rPr lang="en-GB" sz="2000" spc="-2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6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into</a:t>
            </a:r>
            <a:r>
              <a:rPr lang="en-GB" sz="2000" spc="-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9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a</a:t>
            </a:r>
            <a:r>
              <a:rPr lang="en-GB" sz="2000" spc="-4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0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high-</a:t>
            </a:r>
            <a:r>
              <a:rPr lang="en-GB" sz="2000" spc="-13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quality</a:t>
            </a:r>
            <a:r>
              <a:rPr lang="en-GB" sz="2000" spc="-1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6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example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6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for</a:t>
            </a:r>
            <a:r>
              <a:rPr lang="en-GB" sz="2000" spc="-4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3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Case</a:t>
            </a:r>
            <a:r>
              <a:rPr lang="en-GB" sz="2000" spc="-6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14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Stream</a:t>
            </a:r>
            <a:r>
              <a:rPr lang="en-GB" sz="2000" spc="-4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and</a:t>
            </a:r>
            <a:r>
              <a:rPr lang="en-GB" sz="2000" spc="-7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114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educational</a:t>
            </a:r>
            <a:r>
              <a:rPr lang="en-GB" sz="2000" spc="-5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2000" spc="-25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use.</a:t>
            </a:r>
            <a:endParaRPr lang="en-GB" sz="2000" dirty="0">
              <a:solidFill>
                <a:schemeClr val="bg1">
                  <a:lumMod val="50000"/>
                </a:schemeClr>
              </a:solidFill>
              <a:ea typeface="Times New Roman" charset="0"/>
              <a:cs typeface="Times New Roman" charset="0"/>
            </a:endParaRPr>
          </a:p>
          <a:p>
            <a:pPr marL="12700" marR="5080">
              <a:spcBef>
                <a:spcPts val="100"/>
              </a:spcBef>
            </a:pPr>
            <a:endParaRPr lang="it-IT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Trebuchet MS"/>
              <a:cs typeface="Trebuchet MS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838201" y="2334870"/>
            <a:ext cx="566418" cy="548373"/>
          </a:xfrm>
          <a:prstGeom prst="rect">
            <a:avLst/>
          </a:prstGeom>
          <a:ln w="9143">
            <a:solidFill>
              <a:schemeClr val="bg1">
                <a:lumMod val="50000"/>
              </a:schemeClr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25"/>
              </a:spcBef>
            </a:pPr>
            <a:endParaRPr sz="4000" dirty="0">
              <a:solidFill>
                <a:schemeClr val="bg1">
                  <a:lumMod val="50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D298B91C-824B-9195-6AB9-1B6265B209E6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Consent</a:t>
            </a:r>
            <a:endParaRPr lang="it-IT" dirty="0"/>
          </a:p>
        </p:txBody>
      </p:sp>
      <p:pic>
        <p:nvPicPr>
          <p:cNvPr id="12" name="Elemento grafico 11" descr="Segno di spunta contorno">
            <a:extLst>
              <a:ext uri="{FF2B5EF4-FFF2-40B4-BE49-F238E27FC236}">
                <a16:creationId xmlns:a16="http://schemas.microsoft.com/office/drawing/2014/main" id="{03D4ED99-4F85-FA64-D19F-38571412F4B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34069" y="2429782"/>
            <a:ext cx="370114" cy="370114"/>
          </a:xfrm>
          <a:prstGeom prst="rect">
            <a:avLst/>
          </a:prstGeom>
        </p:spPr>
      </p:pic>
      <p:sp>
        <p:nvSpPr>
          <p:cNvPr id="15" name="object 16">
            <a:extLst>
              <a:ext uri="{FF2B5EF4-FFF2-40B4-BE49-F238E27FC236}">
                <a16:creationId xmlns:a16="http://schemas.microsoft.com/office/drawing/2014/main" id="{218604EC-CA16-B267-CFF8-79E1E3E5D39E}"/>
              </a:ext>
            </a:extLst>
          </p:cNvPr>
          <p:cNvSpPr txBox="1"/>
          <p:nvPr/>
        </p:nvSpPr>
        <p:spPr>
          <a:xfrm>
            <a:off x="838199" y="4065328"/>
            <a:ext cx="566418" cy="548373"/>
          </a:xfrm>
          <a:prstGeom prst="rect">
            <a:avLst/>
          </a:prstGeom>
          <a:ln w="9143">
            <a:solidFill>
              <a:schemeClr val="bg1">
                <a:lumMod val="50000"/>
              </a:schemeClr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25"/>
              </a:spcBef>
            </a:pPr>
            <a:endParaRPr sz="4000" dirty="0">
              <a:solidFill>
                <a:schemeClr val="bg1">
                  <a:lumMod val="50000"/>
                </a:schemeClr>
              </a:solidFill>
              <a:latin typeface="Arial MT"/>
              <a:cs typeface="Arial MT"/>
            </a:endParaRPr>
          </a:p>
        </p:txBody>
      </p:sp>
      <p:pic>
        <p:nvPicPr>
          <p:cNvPr id="16" name="Elemento grafico 15" descr="Segno di spunta contorno">
            <a:extLst>
              <a:ext uri="{FF2B5EF4-FFF2-40B4-BE49-F238E27FC236}">
                <a16:creationId xmlns:a16="http://schemas.microsoft.com/office/drawing/2014/main" id="{E92A275B-70A5-6EDF-A995-35B8372DB12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34067" y="4160240"/>
            <a:ext cx="370114" cy="370114"/>
          </a:xfrm>
          <a:prstGeom prst="rect">
            <a:avLst/>
          </a:prstGeom>
        </p:spPr>
      </p:pic>
      <p:sp>
        <p:nvSpPr>
          <p:cNvPr id="17" name="object 16">
            <a:extLst>
              <a:ext uri="{FF2B5EF4-FFF2-40B4-BE49-F238E27FC236}">
                <a16:creationId xmlns:a16="http://schemas.microsoft.com/office/drawing/2014/main" id="{7DAE6DA6-AD9A-6E19-1D3A-D53E1B2DB89B}"/>
              </a:ext>
            </a:extLst>
          </p:cNvPr>
          <p:cNvSpPr txBox="1"/>
          <p:nvPr/>
        </p:nvSpPr>
        <p:spPr>
          <a:xfrm>
            <a:off x="838199" y="5277803"/>
            <a:ext cx="566418" cy="548373"/>
          </a:xfrm>
          <a:prstGeom prst="rect">
            <a:avLst/>
          </a:prstGeom>
          <a:ln w="9143">
            <a:solidFill>
              <a:schemeClr val="bg1">
                <a:lumMod val="50000"/>
              </a:schemeClr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25"/>
              </a:spcBef>
            </a:pPr>
            <a:endParaRPr sz="4000" dirty="0">
              <a:solidFill>
                <a:schemeClr val="bg1">
                  <a:lumMod val="50000"/>
                </a:schemeClr>
              </a:solidFill>
              <a:latin typeface="Arial MT"/>
              <a:cs typeface="Arial MT"/>
            </a:endParaRPr>
          </a:p>
        </p:txBody>
      </p:sp>
      <p:pic>
        <p:nvPicPr>
          <p:cNvPr id="18" name="Elemento grafico 17" descr="Segno di spunta contorno">
            <a:extLst>
              <a:ext uri="{FF2B5EF4-FFF2-40B4-BE49-F238E27FC236}">
                <a16:creationId xmlns:a16="http://schemas.microsoft.com/office/drawing/2014/main" id="{B8CEB730-B0CF-510E-C356-5EE4D5D03D5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34067" y="5372715"/>
            <a:ext cx="370114" cy="37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38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77945-4B34-80E4-39C5-42A455476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E71741-AB37-0090-CE99-5B97586AC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4373" y="1828804"/>
            <a:ext cx="5968181" cy="40512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GB" dirty="0">
                <a:latin typeface="+mn-lt"/>
                <a:ea typeface="Times New Roman" charset="0"/>
                <a:cs typeface="Times New Roman"/>
              </a:rPr>
              <a:t>Case provided by:</a:t>
            </a:r>
          </a:p>
          <a:p>
            <a:pPr marL="0" indent="0">
              <a:buNone/>
            </a:pPr>
            <a:endParaRPr lang="en-GB" dirty="0">
              <a:latin typeface="Gill Sans MT"/>
              <a:cs typeface="Times New Roman"/>
            </a:endParaRPr>
          </a:p>
          <a:p>
            <a:pPr marL="0" indent="0">
              <a:buNone/>
            </a:pPr>
            <a:r>
              <a:rPr lang="en-GB" b="1" dirty="0">
                <a:latin typeface="Gill Sans MT"/>
                <a:cs typeface="Times New Roman"/>
              </a:rPr>
              <a:t>Name and Surname</a:t>
            </a:r>
          </a:p>
          <a:p>
            <a:pPr marL="0" indent="0">
              <a:buNone/>
            </a:pPr>
            <a:r>
              <a:rPr lang="en-GB" sz="2000" dirty="0">
                <a:latin typeface="Gill Sans MT"/>
                <a:cs typeface="Times New Roman"/>
              </a:rPr>
              <a:t>Institution, City, County</a:t>
            </a:r>
          </a:p>
        </p:txBody>
      </p:sp>
      <p:pic>
        <p:nvPicPr>
          <p:cNvPr id="1026" name="Picture 2" descr="Edificio con riempimento a tinta unita">
            <a:extLst>
              <a:ext uri="{FF2B5EF4-FFF2-40B4-BE49-F238E27FC236}">
                <a16:creationId xmlns:a16="http://schemas.microsoft.com/office/drawing/2014/main" id="{4BC41C08-6DE6-F3F7-13AA-290255D8E051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508" b="6508"/>
          <a:stretch/>
        </p:blipFill>
        <p:spPr bwMode="auto">
          <a:xfrm>
            <a:off x="7157927" y="2389829"/>
            <a:ext cx="4340899" cy="3775922"/>
          </a:xfrm>
          <a:prstGeom prst="ellipse">
            <a:avLst/>
          </a:prstGeom>
          <a:noFill/>
          <a:effectLst>
            <a:outerShdw blurRad="168191" dist="157475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ppamondo con riempimento a tinta unita">
            <a:extLst>
              <a:ext uri="{FF2B5EF4-FFF2-40B4-BE49-F238E27FC236}">
                <a16:creationId xmlns:a16="http://schemas.microsoft.com/office/drawing/2014/main" id="{66A27B66-D526-69A2-FD89-C2BCCA4EBBE5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9052111" y="1370930"/>
            <a:ext cx="1679799" cy="1679799"/>
          </a:xfrm>
          <a:prstGeom prst="ellipse">
            <a:avLst/>
          </a:prstGeom>
          <a:noFill/>
          <a:effectLst>
            <a:outerShdw blurRad="168191" dist="157475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dritto 4">
            <a:extLst>
              <a:ext uri="{FF2B5EF4-FFF2-40B4-BE49-F238E27FC236}">
                <a16:creationId xmlns:a16="http://schemas.microsoft.com/office/drawing/2014/main" id="{CEEA5BFD-BA18-D1E7-F847-D8963C2AA080}"/>
              </a:ext>
            </a:extLst>
          </p:cNvPr>
          <p:cNvCxnSpPr>
            <a:cxnSpLocks/>
          </p:cNvCxnSpPr>
          <p:nvPr/>
        </p:nvCxnSpPr>
        <p:spPr>
          <a:xfrm>
            <a:off x="1054100" y="2362200"/>
            <a:ext cx="1460500" cy="0"/>
          </a:xfrm>
          <a:prstGeom prst="line">
            <a:avLst/>
          </a:prstGeom>
          <a:ln w="25400">
            <a:solidFill>
              <a:srgbClr val="00A1A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ritto 5">
            <a:extLst>
              <a:ext uri="{FF2B5EF4-FFF2-40B4-BE49-F238E27FC236}">
                <a16:creationId xmlns:a16="http://schemas.microsoft.com/office/drawing/2014/main" id="{5701118B-56DD-8048-C745-E31055337028}"/>
              </a:ext>
            </a:extLst>
          </p:cNvPr>
          <p:cNvCxnSpPr>
            <a:cxnSpLocks/>
          </p:cNvCxnSpPr>
          <p:nvPr/>
        </p:nvCxnSpPr>
        <p:spPr>
          <a:xfrm>
            <a:off x="1054100" y="2362200"/>
            <a:ext cx="0" cy="1295400"/>
          </a:xfrm>
          <a:prstGeom prst="line">
            <a:avLst/>
          </a:prstGeom>
          <a:ln w="25400">
            <a:solidFill>
              <a:srgbClr val="00A1A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ritto 12">
            <a:extLst>
              <a:ext uri="{FF2B5EF4-FFF2-40B4-BE49-F238E27FC236}">
                <a16:creationId xmlns:a16="http://schemas.microsoft.com/office/drawing/2014/main" id="{4EBC3771-EA58-8005-8C97-BC2E52344BCF}"/>
              </a:ext>
            </a:extLst>
          </p:cNvPr>
          <p:cNvCxnSpPr>
            <a:cxnSpLocks/>
          </p:cNvCxnSpPr>
          <p:nvPr/>
        </p:nvCxnSpPr>
        <p:spPr>
          <a:xfrm>
            <a:off x="4635500" y="5181600"/>
            <a:ext cx="1460500" cy="0"/>
          </a:xfrm>
          <a:prstGeom prst="line">
            <a:avLst/>
          </a:prstGeom>
          <a:ln w="25400">
            <a:solidFill>
              <a:srgbClr val="00A1A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ritto 13">
            <a:extLst>
              <a:ext uri="{FF2B5EF4-FFF2-40B4-BE49-F238E27FC236}">
                <a16:creationId xmlns:a16="http://schemas.microsoft.com/office/drawing/2014/main" id="{55CF79B1-47D2-D2AF-F7B3-C74DBCC2BF24}"/>
              </a:ext>
            </a:extLst>
          </p:cNvPr>
          <p:cNvCxnSpPr>
            <a:cxnSpLocks/>
          </p:cNvCxnSpPr>
          <p:nvPr/>
        </p:nvCxnSpPr>
        <p:spPr>
          <a:xfrm>
            <a:off x="6096000" y="3886200"/>
            <a:ext cx="0" cy="1295400"/>
          </a:xfrm>
          <a:prstGeom prst="line">
            <a:avLst/>
          </a:prstGeom>
          <a:ln w="25400">
            <a:solidFill>
              <a:srgbClr val="00A1A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olo 1">
            <a:extLst>
              <a:ext uri="{FF2B5EF4-FFF2-40B4-BE49-F238E27FC236}">
                <a16:creationId xmlns:a16="http://schemas.microsoft.com/office/drawing/2014/main" id="{2ACBD888-215D-5EE0-0763-6B7E34D3FC87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Acknowledgments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7935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49DD8237-DB77-3B0F-9347-849AA867018C}"/>
              </a:ext>
            </a:extLst>
          </p:cNvPr>
          <p:cNvSpPr/>
          <p:nvPr/>
        </p:nvSpPr>
        <p:spPr>
          <a:xfrm>
            <a:off x="275451" y="3322966"/>
            <a:ext cx="1811595" cy="2020522"/>
          </a:xfrm>
          <a:prstGeom prst="roundRect">
            <a:avLst/>
          </a:prstGeom>
          <a:solidFill>
            <a:srgbClr val="86BCC1"/>
          </a:solidFill>
          <a:ln>
            <a:noFill/>
          </a:ln>
          <a:effectLst>
            <a:outerShdw blurRad="313009" dist="116347" dir="54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XX </a:t>
            </a:r>
            <a:r>
              <a:rPr lang="it-IT" b="1" dirty="0" err="1">
                <a:solidFill>
                  <a:schemeClr val="bg1"/>
                </a:solidFill>
              </a:rPr>
              <a:t>years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old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D466BA51-8156-5BAC-69EB-58A58DF33C5A}"/>
              </a:ext>
            </a:extLst>
          </p:cNvPr>
          <p:cNvSpPr/>
          <p:nvPr/>
        </p:nvSpPr>
        <p:spPr>
          <a:xfrm>
            <a:off x="2239445" y="3322967"/>
            <a:ext cx="1811595" cy="2020522"/>
          </a:xfrm>
          <a:prstGeom prst="roundRect">
            <a:avLst/>
          </a:prstGeom>
          <a:solidFill>
            <a:srgbClr val="86BCC1"/>
          </a:solidFill>
          <a:ln>
            <a:noFill/>
          </a:ln>
          <a:effectLst>
            <a:outerShdw blurRad="313009" dist="116347" dir="54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Yes/No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193715B9-413D-07E9-82EA-AC8155B50E98}"/>
              </a:ext>
            </a:extLst>
          </p:cNvPr>
          <p:cNvSpPr/>
          <p:nvPr/>
        </p:nvSpPr>
        <p:spPr>
          <a:xfrm>
            <a:off x="6167431" y="3322967"/>
            <a:ext cx="1811595" cy="2020522"/>
          </a:xfrm>
          <a:prstGeom prst="roundRect">
            <a:avLst/>
          </a:prstGeom>
          <a:solidFill>
            <a:srgbClr val="86BCC1"/>
          </a:solidFill>
          <a:ln>
            <a:noFill/>
          </a:ln>
          <a:effectLst>
            <a:outerShdw blurRad="313009" dist="116347" dir="54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…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BC8F788C-A0E0-2473-4309-6BA48EC287E2}"/>
              </a:ext>
            </a:extLst>
          </p:cNvPr>
          <p:cNvSpPr/>
          <p:nvPr/>
        </p:nvSpPr>
        <p:spPr>
          <a:xfrm>
            <a:off x="10095418" y="3322968"/>
            <a:ext cx="1811595" cy="2020522"/>
          </a:xfrm>
          <a:prstGeom prst="roundRect">
            <a:avLst/>
          </a:prstGeom>
          <a:solidFill>
            <a:srgbClr val="86BCC1"/>
          </a:solidFill>
          <a:ln>
            <a:noFill/>
          </a:ln>
          <a:effectLst>
            <a:outerShdw blurRad="313009" dist="116347" dir="54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Yes/No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085159B8-3B1C-E30C-BECB-163AC6128AAA}"/>
              </a:ext>
            </a:extLst>
          </p:cNvPr>
          <p:cNvSpPr/>
          <p:nvPr/>
        </p:nvSpPr>
        <p:spPr>
          <a:xfrm>
            <a:off x="8131424" y="3322966"/>
            <a:ext cx="1811595" cy="2020522"/>
          </a:xfrm>
          <a:prstGeom prst="roundRect">
            <a:avLst/>
          </a:prstGeom>
          <a:solidFill>
            <a:srgbClr val="86BCC1"/>
          </a:solidFill>
          <a:ln>
            <a:noFill/>
          </a:ln>
          <a:effectLst>
            <a:outerShdw blurRad="313009" dist="116347" dir="54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4E4E2655-927A-3E6A-498B-FB25FF9583D5}"/>
              </a:ext>
            </a:extLst>
          </p:cNvPr>
          <p:cNvSpPr/>
          <p:nvPr/>
        </p:nvSpPr>
        <p:spPr>
          <a:xfrm>
            <a:off x="4203438" y="3322967"/>
            <a:ext cx="1811595" cy="2020522"/>
          </a:xfrm>
          <a:prstGeom prst="roundRect">
            <a:avLst/>
          </a:prstGeom>
          <a:solidFill>
            <a:srgbClr val="86BCC1"/>
          </a:solidFill>
          <a:ln>
            <a:noFill/>
          </a:ln>
          <a:effectLst>
            <a:outerShdw blurRad="313009" dist="116347" dir="54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A91FF274-862C-CDD0-437C-71B44E8CCD93}"/>
              </a:ext>
            </a:extLst>
          </p:cNvPr>
          <p:cNvSpPr/>
          <p:nvPr/>
        </p:nvSpPr>
        <p:spPr>
          <a:xfrm>
            <a:off x="275451" y="3020624"/>
            <a:ext cx="1811595" cy="60468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AGE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698F76EE-EADC-879A-15FB-8C3CB6F38EA7}"/>
              </a:ext>
            </a:extLst>
          </p:cNvPr>
          <p:cNvSpPr/>
          <p:nvPr/>
        </p:nvSpPr>
        <p:spPr>
          <a:xfrm>
            <a:off x="2239444" y="3020624"/>
            <a:ext cx="1811595" cy="60468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MENOPAUSE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6C048040-62DE-705A-BF5D-BB786933A4F3}"/>
              </a:ext>
            </a:extLst>
          </p:cNvPr>
          <p:cNvSpPr/>
          <p:nvPr/>
        </p:nvSpPr>
        <p:spPr>
          <a:xfrm>
            <a:off x="4203437" y="3020624"/>
            <a:ext cx="1811595" cy="60468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PARITY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8351BDE6-ED85-D11B-7D58-15D3AA0C6BBD}"/>
              </a:ext>
            </a:extLst>
          </p:cNvPr>
          <p:cNvSpPr/>
          <p:nvPr/>
        </p:nvSpPr>
        <p:spPr>
          <a:xfrm>
            <a:off x="6167429" y="3020624"/>
            <a:ext cx="1811595" cy="60468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SYMPTOMS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4324F4E7-FD26-76F5-49F4-EC300642D156}"/>
              </a:ext>
            </a:extLst>
          </p:cNvPr>
          <p:cNvSpPr/>
          <p:nvPr/>
        </p:nvSpPr>
        <p:spPr>
          <a:xfrm>
            <a:off x="8131420" y="3020624"/>
            <a:ext cx="1811595" cy="60468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MEDICAL HISTORY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E2138F97-E023-1474-1EBF-2BAC5F10DC7D}"/>
              </a:ext>
            </a:extLst>
          </p:cNvPr>
          <p:cNvSpPr/>
          <p:nvPr/>
        </p:nvSpPr>
        <p:spPr>
          <a:xfrm>
            <a:off x="10095409" y="3020624"/>
            <a:ext cx="1811595" cy="60468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/>
              <a:t>ENDOMETRIOSIS CENTER</a:t>
            </a:r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1F1D5C3F-D441-E2D4-6557-8063C5BB1BA2}"/>
              </a:ext>
            </a:extLst>
          </p:cNvPr>
          <p:cNvGrpSpPr/>
          <p:nvPr/>
        </p:nvGrpSpPr>
        <p:grpSpPr>
          <a:xfrm>
            <a:off x="5067974" y="1044676"/>
            <a:ext cx="1624954" cy="1773518"/>
            <a:chOff x="5067974" y="1044676"/>
            <a:chExt cx="1624954" cy="1773518"/>
          </a:xfrm>
        </p:grpSpPr>
        <p:sp>
          <p:nvSpPr>
            <p:cNvPr id="22" name="Ovale 21">
              <a:extLst>
                <a:ext uri="{FF2B5EF4-FFF2-40B4-BE49-F238E27FC236}">
                  <a16:creationId xmlns:a16="http://schemas.microsoft.com/office/drawing/2014/main" id="{F2E033DE-AFCC-5244-8B20-8699BB7B4862}"/>
                </a:ext>
              </a:extLst>
            </p:cNvPr>
            <p:cNvSpPr/>
            <p:nvPr/>
          </p:nvSpPr>
          <p:spPr>
            <a:xfrm>
              <a:off x="5067974" y="1446931"/>
              <a:ext cx="947058" cy="89145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1" name="Picture 2" descr="Patient History (Anamnesis) - Learning Modules - ITI">
              <a:extLst>
                <a:ext uri="{FF2B5EF4-FFF2-40B4-BE49-F238E27FC236}">
                  <a16:creationId xmlns:a16="http://schemas.microsoft.com/office/drawing/2014/main" id="{C8C96E7A-3E9A-53F5-1BBF-C3C793B10E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50" r="48458" b="20253"/>
            <a:stretch>
              <a:fillRect/>
            </a:stretch>
          </p:blipFill>
          <p:spPr bwMode="auto">
            <a:xfrm>
              <a:off x="5337136" y="1044676"/>
              <a:ext cx="1355792" cy="1773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Titolo 1">
            <a:extLst>
              <a:ext uri="{FF2B5EF4-FFF2-40B4-BE49-F238E27FC236}">
                <a16:creationId xmlns:a16="http://schemas.microsoft.com/office/drawing/2014/main" id="{E45A4A7B-473A-695D-C187-705CB0FFED83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Patient Information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1280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112A3-5163-1863-AD9F-1CE9866F1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C48838-80CC-B34E-DDB6-454A34D8C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Gill Sans MT"/>
                <a:cs typeface="Alexandria Medium"/>
              </a:rPr>
              <a:t>Machine Settings </a:t>
            </a:r>
            <a:r>
              <a:rPr lang="en-GB" sz="2400" dirty="0">
                <a:latin typeface="Gill Sans MT"/>
                <a:cs typeface="Alexandria Medium"/>
              </a:rPr>
              <a:t>(check box or add a different setting)</a:t>
            </a:r>
            <a:endParaRPr lang="it-IT" sz="2400"/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3AA73EFE-4A19-D244-8E09-8C0E9B0145D3}"/>
              </a:ext>
            </a:extLst>
          </p:cNvPr>
          <p:cNvGrpSpPr/>
          <p:nvPr/>
        </p:nvGrpSpPr>
        <p:grpSpPr>
          <a:xfrm>
            <a:off x="1393111" y="1265274"/>
            <a:ext cx="4390995" cy="5092995"/>
            <a:chOff x="979505" y="1265274"/>
            <a:chExt cx="4390995" cy="5092995"/>
          </a:xfrm>
        </p:grpSpPr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C35EEB3A-1599-2C05-1D07-9149F59C0602}"/>
                </a:ext>
              </a:extLst>
            </p:cNvPr>
            <p:cNvSpPr/>
            <p:nvPr/>
          </p:nvSpPr>
          <p:spPr>
            <a:xfrm>
              <a:off x="979505" y="1265274"/>
              <a:ext cx="4390995" cy="5092995"/>
            </a:xfrm>
            <a:prstGeom prst="rect">
              <a:avLst/>
            </a:prstGeom>
            <a:solidFill>
              <a:srgbClr val="F3FAF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CCF8ACD6-CC1B-7837-B70E-BCCE0EB405BD}"/>
                </a:ext>
              </a:extLst>
            </p:cNvPr>
            <p:cNvGrpSpPr/>
            <p:nvPr/>
          </p:nvGrpSpPr>
          <p:grpSpPr>
            <a:xfrm>
              <a:off x="991051" y="3037117"/>
              <a:ext cx="4048782" cy="2707326"/>
              <a:chOff x="905990" y="2622447"/>
              <a:chExt cx="4048782" cy="2707326"/>
            </a:xfrm>
          </p:grpSpPr>
          <p:pic>
            <p:nvPicPr>
              <p:cNvPr id="8" name="Picture 2" descr="Ultrasound Machine Icon Graphic by samagata · Creative Fabrica">
                <a:extLst>
                  <a:ext uri="{FF2B5EF4-FFF2-40B4-BE49-F238E27FC236}">
                    <a16:creationId xmlns:a16="http://schemas.microsoft.com/office/drawing/2014/main" id="{4983F4D8-825A-496E-B36F-402E6EEF61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2963" b="80444" l="30145" r="70783">
                            <a14:foregroundMark x1="29333" y1="23852" x2="29971" y2="38370"/>
                            <a14:foregroundMark x1="29971" y1="38370" x2="29681" y2="24222"/>
                            <a14:foregroundMark x1="29681" y1="24222" x2="52116" y2="22963"/>
                            <a14:foregroundMark x1="52116" y1="22963" x2="55710" y2="25926"/>
                            <a14:foregroundMark x1="31130" y1="25111" x2="30145" y2="47852"/>
                            <a14:foregroundMark x1="30319" y1="25926" x2="41913" y2="26074"/>
                            <a14:foregroundMark x1="41913" y1="26074" x2="34725" y2="40000"/>
                            <a14:foregroundMark x1="34725" y1="40000" x2="38377" y2="26444"/>
                            <a14:foregroundMark x1="38377" y1="26444" x2="36290" y2="31556"/>
                            <a14:foregroundMark x1="40580" y1="31407" x2="48928" y2="40741"/>
                            <a14:foregroundMark x1="48928" y1="40741" x2="49565" y2="35037"/>
                            <a14:foregroundMark x1="37391" y1="63407" x2="48522" y2="62667"/>
                            <a14:foregroundMark x1="48522" y1="62667" x2="44174" y2="64519"/>
                            <a14:foregroundMark x1="36754" y1="64593" x2="38203" y2="63778"/>
                            <a14:foregroundMark x1="33101" y1="71556" x2="43942" y2="74000"/>
                            <a14:foregroundMark x1="43942" y1="74000" x2="47072" y2="73037"/>
                            <a14:foregroundMark x1="32638" y1="64667" x2="35014" y2="78667"/>
                            <a14:foregroundMark x1="35014" y1="78667" x2="46319" y2="80444"/>
                            <a14:foregroundMark x1="46319" y1="80444" x2="56058" y2="72444"/>
                            <a14:foregroundMark x1="56058" y1="72444" x2="61565" y2="60074"/>
                            <a14:foregroundMark x1="61565" y1="60074" x2="62841" y2="58889"/>
                            <a14:foregroundMark x1="62203" y1="57259" x2="70783" y2="5570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470" t="21985" r="42548" b="48854"/>
              <a:stretch>
                <a:fillRect/>
              </a:stretch>
            </p:blipFill>
            <p:spPr bwMode="auto">
              <a:xfrm>
                <a:off x="905990" y="2622447"/>
                <a:ext cx="4048782" cy="27073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" name="Immagine 3" descr="Immagine che contiene Imaging medicale, Ecografia ostetrica, radiologia, Radiografia medica&#10;&#10;Il contenuto generato dall'IA potrebbe non essere corretto.">
                <a:extLst>
                  <a:ext uri="{FF2B5EF4-FFF2-40B4-BE49-F238E27FC236}">
                    <a16:creationId xmlns:a16="http://schemas.microsoft.com/office/drawing/2014/main" id="{5E849A58-A1DB-2A05-EA00-22704F3DD3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192" t="10695" r="8612" b="18605"/>
              <a:stretch>
                <a:fillRect/>
              </a:stretch>
            </p:blipFill>
            <p:spPr>
              <a:xfrm flipH="1">
                <a:off x="1418324" y="2829431"/>
                <a:ext cx="3343236" cy="2157239"/>
              </a:xfrm>
              <a:prstGeom prst="rect">
                <a:avLst/>
              </a:prstGeom>
            </p:spPr>
          </p:pic>
        </p:grp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01EAC117-A0A2-205F-3829-C227C3B5C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28" t="5405" r="24897" b="15390"/>
            <a:stretch>
              <a:fillRect/>
            </a:stretch>
          </p:blipFill>
          <p:spPr>
            <a:xfrm rot="10800000" flipH="1">
              <a:off x="3015442" y="1456232"/>
              <a:ext cx="532938" cy="151394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0" name="Ovale 19">
            <a:extLst>
              <a:ext uri="{FF2B5EF4-FFF2-40B4-BE49-F238E27FC236}">
                <a16:creationId xmlns:a16="http://schemas.microsoft.com/office/drawing/2014/main" id="{989841BD-5E1B-AE2D-A360-E14298D737E6}"/>
              </a:ext>
            </a:extLst>
          </p:cNvPr>
          <p:cNvSpPr/>
          <p:nvPr/>
        </p:nvSpPr>
        <p:spPr>
          <a:xfrm>
            <a:off x="2668384" y="3266900"/>
            <a:ext cx="149629" cy="17456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398AF5DB-633D-23E6-B7CC-CF7A3F949D6C}"/>
              </a:ext>
            </a:extLst>
          </p:cNvPr>
          <p:cNvGrpSpPr/>
          <p:nvPr/>
        </p:nvGrpSpPr>
        <p:grpSpPr>
          <a:xfrm>
            <a:off x="6407896" y="1265274"/>
            <a:ext cx="4390995" cy="5092995"/>
            <a:chOff x="6798410" y="1265274"/>
            <a:chExt cx="4390995" cy="5092995"/>
          </a:xfrm>
        </p:grpSpPr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89A1DCEF-AF30-C577-57B3-A27C40B615D1}"/>
                </a:ext>
              </a:extLst>
            </p:cNvPr>
            <p:cNvSpPr/>
            <p:nvPr/>
          </p:nvSpPr>
          <p:spPr>
            <a:xfrm>
              <a:off x="6798410" y="1265274"/>
              <a:ext cx="4390995" cy="5092995"/>
            </a:xfrm>
            <a:prstGeom prst="rect">
              <a:avLst/>
            </a:prstGeom>
            <a:solidFill>
              <a:srgbClr val="F3FAF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8273ED8B-C7CD-DBBF-97E6-E69DAF436045}"/>
                </a:ext>
              </a:extLst>
            </p:cNvPr>
            <p:cNvGrpSpPr/>
            <p:nvPr/>
          </p:nvGrpSpPr>
          <p:grpSpPr>
            <a:xfrm>
              <a:off x="6809955" y="3037117"/>
              <a:ext cx="4048782" cy="2707326"/>
              <a:chOff x="4761560" y="2622447"/>
              <a:chExt cx="4048782" cy="2707326"/>
            </a:xfrm>
          </p:grpSpPr>
          <p:pic>
            <p:nvPicPr>
              <p:cNvPr id="12" name="Picture 2" descr="Ultrasound Machine Icon Graphic by samagata · Creative Fabrica">
                <a:extLst>
                  <a:ext uri="{FF2B5EF4-FFF2-40B4-BE49-F238E27FC236}">
                    <a16:creationId xmlns:a16="http://schemas.microsoft.com/office/drawing/2014/main" id="{D0E660F6-9AA6-15E3-DE19-F71E30A10C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2963" b="80444" l="30145" r="70783">
                            <a14:foregroundMark x1="29333" y1="23852" x2="29971" y2="38370"/>
                            <a14:foregroundMark x1="29971" y1="38370" x2="29681" y2="24222"/>
                            <a14:foregroundMark x1="29681" y1="24222" x2="52116" y2="22963"/>
                            <a14:foregroundMark x1="52116" y1="22963" x2="55710" y2="25926"/>
                            <a14:foregroundMark x1="31130" y1="25111" x2="30145" y2="47852"/>
                            <a14:foregroundMark x1="30319" y1="25926" x2="41913" y2="26074"/>
                            <a14:foregroundMark x1="41913" y1="26074" x2="34725" y2="40000"/>
                            <a14:foregroundMark x1="34725" y1="40000" x2="38377" y2="26444"/>
                            <a14:foregroundMark x1="38377" y1="26444" x2="36290" y2="31556"/>
                            <a14:foregroundMark x1="40580" y1="31407" x2="48928" y2="40741"/>
                            <a14:foregroundMark x1="48928" y1="40741" x2="49565" y2="35037"/>
                            <a14:foregroundMark x1="37391" y1="63407" x2="48522" y2="62667"/>
                            <a14:foregroundMark x1="48522" y1="62667" x2="44174" y2="64519"/>
                            <a14:foregroundMark x1="36754" y1="64593" x2="38203" y2="63778"/>
                            <a14:foregroundMark x1="33101" y1="71556" x2="43942" y2="74000"/>
                            <a14:foregroundMark x1="43942" y1="74000" x2="47072" y2="73037"/>
                            <a14:foregroundMark x1="32638" y1="64667" x2="35014" y2="78667"/>
                            <a14:foregroundMark x1="35014" y1="78667" x2="46319" y2="80444"/>
                            <a14:foregroundMark x1="46319" y1="80444" x2="56058" y2="72444"/>
                            <a14:foregroundMark x1="56058" y1="72444" x2="61565" y2="60074"/>
                            <a14:foregroundMark x1="61565" y1="60074" x2="62841" y2="58889"/>
                            <a14:foregroundMark x1="62203" y1="57259" x2="70783" y2="5570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470" t="21985" r="42548" b="48854"/>
              <a:stretch>
                <a:fillRect/>
              </a:stretch>
            </p:blipFill>
            <p:spPr bwMode="auto">
              <a:xfrm>
                <a:off x="4761560" y="2622447"/>
                <a:ext cx="4048782" cy="27073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" name="Immagine 2" descr="Immagine che contiene Imaging medicale, Ecografia ostetrica, radiologia, Radiografia medica&#10;&#10;Il contenuto generato dall'IA potrebbe non essere corretto.">
                <a:extLst>
                  <a:ext uri="{FF2B5EF4-FFF2-40B4-BE49-F238E27FC236}">
                    <a16:creationId xmlns:a16="http://schemas.microsoft.com/office/drawing/2014/main" id="{F5F08CB6-7345-170A-73B4-F012199D1E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192" t="10695" r="8612" b="18605"/>
              <a:stretch>
                <a:fillRect/>
              </a:stretch>
            </p:blipFill>
            <p:spPr>
              <a:xfrm>
                <a:off x="5273895" y="2829431"/>
                <a:ext cx="3343236" cy="2157239"/>
              </a:xfrm>
              <a:prstGeom prst="rect">
                <a:avLst/>
              </a:prstGeom>
            </p:spPr>
          </p:pic>
        </p:grpSp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6CDFECD6-6BFB-10B1-3FF6-91161E0A8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28" t="5405" r="24897" b="15390"/>
            <a:stretch>
              <a:fillRect/>
            </a:stretch>
          </p:blipFill>
          <p:spPr>
            <a:xfrm rot="10800000">
              <a:off x="8727439" y="1456232"/>
              <a:ext cx="532938" cy="151394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448475FA-821D-0271-0401-26AB304020B3}"/>
                </a:ext>
              </a:extLst>
            </p:cNvPr>
            <p:cNvSpPr/>
            <p:nvPr/>
          </p:nvSpPr>
          <p:spPr>
            <a:xfrm>
              <a:off x="9373987" y="3266900"/>
              <a:ext cx="149629" cy="17456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5" name="object 16">
            <a:extLst>
              <a:ext uri="{FF2B5EF4-FFF2-40B4-BE49-F238E27FC236}">
                <a16:creationId xmlns:a16="http://schemas.microsoft.com/office/drawing/2014/main" id="{AB6CD8FD-6BA7-095E-AE21-DF8CB4313AF5}"/>
              </a:ext>
            </a:extLst>
          </p:cNvPr>
          <p:cNvSpPr txBox="1"/>
          <p:nvPr/>
        </p:nvSpPr>
        <p:spPr>
          <a:xfrm>
            <a:off x="1633782" y="1456232"/>
            <a:ext cx="566418" cy="548373"/>
          </a:xfrm>
          <a:prstGeom prst="rect">
            <a:avLst/>
          </a:prstGeom>
          <a:ln w="9143">
            <a:solidFill>
              <a:schemeClr val="bg1">
                <a:lumMod val="50000"/>
              </a:schemeClr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25"/>
              </a:spcBef>
            </a:pPr>
            <a:endParaRPr sz="4000" dirty="0">
              <a:solidFill>
                <a:schemeClr val="bg1">
                  <a:lumMod val="50000"/>
                </a:schemeClr>
              </a:solidFill>
              <a:latin typeface="Arial MT"/>
              <a:cs typeface="Arial MT"/>
            </a:endParaRPr>
          </a:p>
        </p:txBody>
      </p:sp>
      <p:pic>
        <p:nvPicPr>
          <p:cNvPr id="26" name="Elemento grafico 25" descr="Segno di spunta contorno">
            <a:extLst>
              <a:ext uri="{FF2B5EF4-FFF2-40B4-BE49-F238E27FC236}">
                <a16:creationId xmlns:a16="http://schemas.microsoft.com/office/drawing/2014/main" id="{67AEC179-DA87-DD46-F413-DF0754E4F72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29650" y="1551144"/>
            <a:ext cx="370114" cy="370114"/>
          </a:xfrm>
          <a:prstGeom prst="rect">
            <a:avLst/>
          </a:prstGeom>
        </p:spPr>
      </p:pic>
      <p:sp>
        <p:nvSpPr>
          <p:cNvPr id="27" name="object 16">
            <a:extLst>
              <a:ext uri="{FF2B5EF4-FFF2-40B4-BE49-F238E27FC236}">
                <a16:creationId xmlns:a16="http://schemas.microsoft.com/office/drawing/2014/main" id="{B26B076B-6A9D-B018-B582-9DBD674999C8}"/>
              </a:ext>
            </a:extLst>
          </p:cNvPr>
          <p:cNvSpPr txBox="1"/>
          <p:nvPr/>
        </p:nvSpPr>
        <p:spPr>
          <a:xfrm>
            <a:off x="6648567" y="1456232"/>
            <a:ext cx="566418" cy="548373"/>
          </a:xfrm>
          <a:prstGeom prst="rect">
            <a:avLst/>
          </a:prstGeom>
          <a:ln w="9143">
            <a:solidFill>
              <a:schemeClr val="bg1">
                <a:lumMod val="50000"/>
              </a:schemeClr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25"/>
              </a:spcBef>
            </a:pPr>
            <a:endParaRPr sz="4000" dirty="0">
              <a:solidFill>
                <a:schemeClr val="bg1">
                  <a:lumMod val="50000"/>
                </a:schemeClr>
              </a:solidFill>
              <a:latin typeface="Arial MT"/>
              <a:cs typeface="Arial MT"/>
            </a:endParaRPr>
          </a:p>
        </p:txBody>
      </p:sp>
      <p:pic>
        <p:nvPicPr>
          <p:cNvPr id="28" name="Elemento grafico 27" descr="Segno di spunta contorno">
            <a:extLst>
              <a:ext uri="{FF2B5EF4-FFF2-40B4-BE49-F238E27FC236}">
                <a16:creationId xmlns:a16="http://schemas.microsoft.com/office/drawing/2014/main" id="{8924C6A3-D60F-8FBC-5125-E81FDF73DFC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44435" y="1551144"/>
            <a:ext cx="370114" cy="37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44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DFC0810A-D66E-8C21-1FAA-C0F66DE1F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</p:spPr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44BD4FA4-A1DE-C80D-CCCA-E1AE5F9FE787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Video Clip – 2D Scan Throughout the Lesion 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6FD65E7-3A3B-4C65-888F-6684DB505848}"/>
              </a:ext>
            </a:extLst>
          </p:cNvPr>
          <p:cNvSpPr txBox="1"/>
          <p:nvPr/>
        </p:nvSpPr>
        <p:spPr>
          <a:xfrm>
            <a:off x="643890" y="1495804"/>
            <a:ext cx="10515600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Show an anonymized grayscale video demonstrating the uterus, endometrium, and </a:t>
            </a:r>
            <a:r>
              <a:rPr lang="en-US" sz="3200" dirty="0" err="1">
                <a:solidFill>
                  <a:schemeClr val="bg1"/>
                </a:solidFill>
              </a:rPr>
              <a:t>relevenat</a:t>
            </a:r>
            <a:r>
              <a:rPr lang="en-US" sz="3200" dirty="0">
                <a:solidFill>
                  <a:schemeClr val="bg1"/>
                </a:solidFill>
              </a:rPr>
              <a:t> lesion(s).</a:t>
            </a:r>
            <a:endParaRPr lang="en-GB" sz="3200" dirty="0">
              <a:solidFill>
                <a:schemeClr val="bg1"/>
              </a:solidFill>
            </a:endParaRPr>
          </a:p>
          <a:p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dirty="0">
                <a:solidFill>
                  <a:schemeClr val="bg1"/>
                </a:solidFill>
              </a:rPr>
              <a:t>Please demonstrate mobility where relevant.</a:t>
            </a:r>
          </a:p>
        </p:txBody>
      </p:sp>
    </p:spTree>
    <p:extLst>
      <p:ext uri="{BB962C8B-B14F-4D97-AF65-F5344CB8AC3E}">
        <p14:creationId xmlns:p14="http://schemas.microsoft.com/office/powerpoint/2010/main" val="61063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12121-C3FC-9585-AFA5-5BA480441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83A01D69-8501-A0CF-210D-D936C1741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7E839A13-F39A-EDA7-C506-AB370B93D325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Video Clip 2 – Vascularization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C1EDA29-5D7F-4A13-B5A2-8933FD339635}"/>
              </a:ext>
            </a:extLst>
          </p:cNvPr>
          <p:cNvSpPr txBox="1"/>
          <p:nvPr/>
        </p:nvSpPr>
        <p:spPr>
          <a:xfrm>
            <a:off x="838200" y="1444752"/>
            <a:ext cx="10515600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Show an anonymized Color Doppler video of the lesion.(s) 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u="sng" dirty="0">
                <a:solidFill>
                  <a:schemeClr val="bg1"/>
                </a:solidFill>
              </a:rPr>
              <a:t>Please include only videos with correctly set PRF.</a:t>
            </a:r>
            <a:endParaRPr lang="en-GB" sz="3200" u="sng" dirty="0"/>
          </a:p>
          <a:p>
            <a:endParaRPr lang="en-GB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67409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2A2273-DE05-16D0-9362-FC0B64AD2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FD1EB046-0242-B217-2349-96B6F99A2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54138"/>
            <a:ext cx="10515600" cy="1325563"/>
          </a:xfrm>
        </p:spPr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0D39FAF-3838-A52B-A4CF-83C34C2451D7}"/>
              </a:ext>
            </a:extLst>
          </p:cNvPr>
          <p:cNvSpPr txBox="1"/>
          <p:nvPr/>
        </p:nvSpPr>
        <p:spPr>
          <a:xfrm>
            <a:off x="838200" y="1444752"/>
            <a:ext cx="10515600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Show 3D Imaging (Render,  TUI, Multiplanar, 3D Doppler...) </a:t>
            </a:r>
            <a:endParaRPr lang="it-IT" sz="3200" dirty="0">
              <a:solidFill>
                <a:schemeClr val="bg1"/>
              </a:solidFill>
            </a:endParaRPr>
          </a:p>
          <a:p>
            <a:r>
              <a:rPr lang="en-GB" sz="3200" dirty="0">
                <a:solidFill>
                  <a:schemeClr val="bg1"/>
                </a:solidFill>
              </a:rPr>
              <a:t>if available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dirty="0">
                <a:solidFill>
                  <a:schemeClr val="bg1"/>
                </a:solidFill>
              </a:rPr>
              <a:t>Otherwise remove this slide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endParaRPr lang="en-GB" sz="3200" dirty="0">
              <a:solidFill>
                <a:schemeClr val="bg1"/>
              </a:solidFill>
            </a:endParaRPr>
          </a:p>
          <a:p>
            <a:endParaRPr lang="en-GB" sz="3200" dirty="0">
              <a:solidFill>
                <a:schemeClr val="bg1"/>
              </a:solidFill>
            </a:endParaRPr>
          </a:p>
          <a:p>
            <a:endParaRPr lang="en-GB" sz="320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9B8CFE5-F3B2-8C1C-CCB7-900E758D5359}"/>
              </a:ext>
            </a:extLst>
          </p:cNvPr>
          <p:cNvSpPr txBox="1">
            <a:spLocks/>
          </p:cNvSpPr>
          <p:nvPr/>
        </p:nvSpPr>
        <p:spPr>
          <a:xfrm>
            <a:off x="391510" y="0"/>
            <a:ext cx="10515600" cy="86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2">
                    <a:lumMod val="50000"/>
                    <a:lumOff val="50000"/>
                  </a:schemeClr>
                </a:solidFill>
                <a:latin typeface="Alexandria Medium" pitchFamily="2" charset="-78"/>
                <a:ea typeface="+mj-ea"/>
                <a:cs typeface="Alexandria Medium" pitchFamily="2" charset="-78"/>
              </a:defRPr>
            </a:lvl1pPr>
          </a:lstStyle>
          <a:p>
            <a:r>
              <a:rPr lang="en-GB" dirty="0">
                <a:latin typeface="Gill Sans MT"/>
                <a:cs typeface="Alexandria Medium"/>
              </a:rPr>
              <a:t>Images – Additional Ultrasound Tools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91091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Gynaia">
      <a:dk1>
        <a:srgbClr val="000000"/>
      </a:dk1>
      <a:lt1>
        <a:srgbClr val="FFFFFF"/>
      </a:lt1>
      <a:dk2>
        <a:srgbClr val="003134"/>
      </a:dk2>
      <a:lt2>
        <a:srgbClr val="E8E8E8"/>
      </a:lt2>
      <a:accent1>
        <a:srgbClr val="7BC192"/>
      </a:accent1>
      <a:accent2>
        <a:srgbClr val="00A0A2"/>
      </a:accent2>
      <a:accent3>
        <a:srgbClr val="325A8A"/>
      </a:accent3>
      <a:accent4>
        <a:srgbClr val="283277"/>
      </a:accent4>
      <a:accent5>
        <a:srgbClr val="E6845E"/>
      </a:accent5>
      <a:accent6>
        <a:srgbClr val="E15E35"/>
      </a:accent6>
      <a:hlink>
        <a:srgbClr val="FF7F00"/>
      </a:hlink>
      <a:folHlink>
        <a:srgbClr val="00FFFF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ynaia_Presentation3_Master_1" id="{E44298EF-C2B9-D644-80A8-D16486FCD184}" vid="{939A93AB-1D81-EC4B-85AC-8DCFB4DAD2B5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26A5706A3C5E45A592B6BEBE54EE93" ma:contentTypeVersion="12" ma:contentTypeDescription="Create a new document." ma:contentTypeScope="" ma:versionID="d3dba17ae973ce455fa510918d0b2f07">
  <xsd:schema xmlns:xsd="http://www.w3.org/2001/XMLSchema" xmlns:xs="http://www.w3.org/2001/XMLSchema" xmlns:p="http://schemas.microsoft.com/office/2006/metadata/properties" xmlns:ns2="d41f37ef-2b55-4bfc-9897-9b65e0f5e554" xmlns:ns3="147b8cf5-00b7-4b39-b5be-1c94bdfd56a2" targetNamespace="http://schemas.microsoft.com/office/2006/metadata/properties" ma:root="true" ma:fieldsID="4c74f32750bd49ca8dbb703010a7b928" ns2:_="" ns3:_="">
    <xsd:import namespace="d41f37ef-2b55-4bfc-9897-9b65e0f5e554"/>
    <xsd:import namespace="147b8cf5-00b7-4b39-b5be-1c94bdfd56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1f37ef-2b55-4bfc-9897-9b65e0f5e5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1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251268d-8ad3-4875-bb84-7af201e2ba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b8cf5-00b7-4b39-b5be-1c94bdfd56a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e569d34-7ae9-4548-b989-2f74650f6134}" ma:internalName="TaxCatchAll" ma:showField="CatchAllData" ma:web="147b8cf5-00b7-4b39-b5be-1c94bdfd56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7b8cf5-00b7-4b39-b5be-1c94bdfd56a2" xsi:nil="true"/>
    <lcf76f155ced4ddcb4097134ff3c332f xmlns="d41f37ef-2b55-4bfc-9897-9b65e0f5e55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25A753-F75A-4EEB-8F3A-2D509D5719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9C8C79-EA87-47BE-9F36-14B9AE9AEE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1f37ef-2b55-4bfc-9897-9b65e0f5e554"/>
    <ds:schemaRef ds:uri="147b8cf5-00b7-4b39-b5be-1c94bdfd56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5B6393-9FA7-47D8-A843-F62CA377E4C5}">
  <ds:schemaRefs>
    <ds:schemaRef ds:uri="http://schemas.microsoft.com/office/2006/metadata/properties"/>
    <ds:schemaRef ds:uri="http://schemas.microsoft.com/office/infopath/2007/PartnerControls"/>
    <ds:schemaRef ds:uri="147b8cf5-00b7-4b39-b5be-1c94bdfd56a2"/>
    <ds:schemaRef ds:uri="d41f37ef-2b55-4bfc-9897-9b65e0f5e55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Gynaia_Presentation3_Master_1</Template>
  <TotalTime>367</TotalTime>
  <Words>450</Words>
  <Application>Microsoft Macintosh PowerPoint</Application>
  <PresentationFormat>Widescreen</PresentationFormat>
  <Paragraphs>107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Alexandria</vt:lpstr>
      <vt:lpstr>Alexandria ExtraLight</vt:lpstr>
      <vt:lpstr>Alexandria Light</vt:lpstr>
      <vt:lpstr>Alexandria Medium</vt:lpstr>
      <vt:lpstr>Arial</vt:lpstr>
      <vt:lpstr>Arial MT</vt:lpstr>
      <vt:lpstr>Calibri</vt:lpstr>
      <vt:lpstr>Courier New</vt:lpstr>
      <vt:lpstr>Gill Sans MT</vt:lpstr>
      <vt:lpstr>Times New Roman</vt:lpstr>
      <vt:lpstr>Trebuchet MS</vt:lpstr>
      <vt:lpstr>Wingdings</vt:lpstr>
      <vt:lpstr>Tema di Office</vt:lpstr>
      <vt:lpstr>ENDOMETRIOSIS TEMPLATE IDEA  Date: day/month/year  </vt:lpstr>
      <vt:lpstr>General Info (remove this slide before submission)</vt:lpstr>
      <vt:lpstr>PowerPoint Presentation</vt:lpstr>
      <vt:lpstr>PowerPoint Presentation</vt:lpstr>
      <vt:lpstr>PowerPoint Presentation</vt:lpstr>
      <vt:lpstr>Machine Settings (check box or add a different setting)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title</dc:title>
  <dc:creator>sere.guerra@gmail.com</dc:creator>
  <cp:lastModifiedBy>Cooper, Nina C</cp:lastModifiedBy>
  <cp:revision>327</cp:revision>
  <dcterms:created xsi:type="dcterms:W3CDTF">2025-12-07T18:05:55Z</dcterms:created>
  <dcterms:modified xsi:type="dcterms:W3CDTF">2026-06-09T15:33:53Z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0x0101004326A5706A3C5E45A592B6BEBE54EE93</vt:lpwstr>
  </property>
  <property fmtid="{D5CDD505-2E9C-101B-9397-08002B2CF9AE}" pid="3" name="MediaServiceImageTags">
    <vt:lpwstr/>
  </property>
</Properties>
</file>