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75" r:id="rId6"/>
    <p:sldId id="258" r:id="rId7"/>
    <p:sldId id="276" r:id="rId8"/>
    <p:sldId id="278" r:id="rId9"/>
    <p:sldId id="277" r:id="rId10"/>
    <p:sldId id="279" r:id="rId11"/>
    <p:sldId id="280" r:id="rId1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8"/>
    <p:restoredTop sz="94626"/>
  </p:normalViewPr>
  <p:slideViewPr>
    <p:cSldViewPr snapToGrid="0">
      <p:cViewPr varScale="1">
        <p:scale>
          <a:sx n="121" d="100"/>
          <a:sy n="121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81FEB-46F8-5049-B5D0-077C3F6E337B}" type="datetimeFigureOut">
              <a:rPr lang="en-US" smtClean="0"/>
              <a:t>1/9/26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95C9F-CE0E-CB43-A6F5-3852D7471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0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urple gradient&#10;&#10;AI-generated content may be incorrect.">
            <a:extLst>
              <a:ext uri="{FF2B5EF4-FFF2-40B4-BE49-F238E27FC236}">
                <a16:creationId xmlns:a16="http://schemas.microsoft.com/office/drawing/2014/main" id="{3E5B16CC-FACB-11D9-C7DD-0D4418343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F2DC6-1D8F-68F6-3F7B-6B2555D1BB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Welcome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482CB-F176-DF59-B8F5-4EFEB36F28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47515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6000" b="0" i="0">
                <a:solidFill>
                  <a:schemeClr val="bg1"/>
                </a:solidFill>
                <a:latin typeface="Alexandria Light" pitchFamily="2" charset="-78"/>
                <a:cs typeface="Alexandria Light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We are </a:t>
            </a:r>
            <a:r>
              <a:rPr lang="en-GB" dirty="0" err="1"/>
              <a:t>Gynaia</a:t>
            </a:r>
            <a:r>
              <a:rPr lang="en-GB" dirty="0"/>
              <a:t>.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D6BC3-F4CB-1632-73F1-6F4A8958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BE" dirty="0">
                <a:latin typeface="Alexandria Light" pitchFamily="2" charset="-78"/>
                <a:cs typeface="Alexandria Light" pitchFamily="2" charset="-78"/>
              </a:rPr>
              <a:t>Gynaia</a:t>
            </a:r>
            <a:r>
              <a:rPr lang="en-BE" dirty="0"/>
              <a:t> presentation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1899C-1182-EA5E-49A4-E62428A3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0C783-4455-0639-C834-17536673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45B32874-3042-B84E-7C5F-766A99C305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586345" y="-565168"/>
            <a:ext cx="5762662" cy="5762662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42EDCA84-E2CE-C356-80CA-65F91DDFEE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43362" y="4766754"/>
            <a:ext cx="1928618" cy="6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2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C4C5BEEF-3C86-8194-DBF9-6E0157DAA6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A953DB45-0167-D1B3-0E2C-6BEF5D50B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7169678" y="-875946"/>
            <a:ext cx="6373636" cy="6373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white and black logo&#10;&#10;AI-generated content may be incorrect.">
            <a:extLst>
              <a:ext uri="{FF2B5EF4-FFF2-40B4-BE49-F238E27FC236}">
                <a16:creationId xmlns:a16="http://schemas.microsoft.com/office/drawing/2014/main" id="{045A26FF-F801-0645-2DE2-A6717532B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66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white and black logo&#10;&#10;AI-generated content may be incorrect.">
            <a:extLst>
              <a:ext uri="{FF2B5EF4-FFF2-40B4-BE49-F238E27FC236}">
                <a16:creationId xmlns:a16="http://schemas.microsoft.com/office/drawing/2014/main" id="{045A26FF-F801-0645-2DE2-A6717532B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7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C4C5BEEF-3C86-8194-DBF9-6E0157DAA6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05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296" y="1635919"/>
            <a:ext cx="5145154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2296" y="4589463"/>
            <a:ext cx="5145154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5" name="Picture 14" descr="A close-up of a doctor&#10;&#10;AI-generated content may be incorrect.">
            <a:extLst>
              <a:ext uri="{FF2B5EF4-FFF2-40B4-BE49-F238E27FC236}">
                <a16:creationId xmlns:a16="http://schemas.microsoft.com/office/drawing/2014/main" id="{A869D587-AC93-D26B-3782-4E07EA05D9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8622" y="-159347"/>
            <a:ext cx="7772400" cy="54989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A91E62-1787-CD42-5B99-242F6BD300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8" name="Picture 17" descr="A blue and black logo&#10;&#10;AI-generated content may be incorrect.">
            <a:extLst>
              <a:ext uri="{FF2B5EF4-FFF2-40B4-BE49-F238E27FC236}">
                <a16:creationId xmlns:a16="http://schemas.microsoft.com/office/drawing/2014/main" id="{1D2E2B28-723E-F531-2330-2784370974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02750" y="807182"/>
            <a:ext cx="2051050" cy="7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40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296" y="1635919"/>
            <a:ext cx="5145154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2296" y="4589463"/>
            <a:ext cx="5145154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A91E62-1787-CD42-5B99-242F6BD30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8" name="Picture 17" descr="A blue and black logo&#10;&#10;AI-generated content may be incorrect.">
            <a:extLst>
              <a:ext uri="{FF2B5EF4-FFF2-40B4-BE49-F238E27FC236}">
                <a16:creationId xmlns:a16="http://schemas.microsoft.com/office/drawing/2014/main" id="{1D2E2B28-723E-F531-2330-2784370974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2750" y="807182"/>
            <a:ext cx="2051050" cy="727930"/>
          </a:xfrm>
          <a:prstGeom prst="rect">
            <a:avLst/>
          </a:prstGeom>
        </p:spPr>
      </p:pic>
      <p:pic>
        <p:nvPicPr>
          <p:cNvPr id="8" name="Picture 7" descr="A black background with a green logo&#10;&#10;AI-generated content may be incorrect.">
            <a:extLst>
              <a:ext uri="{FF2B5EF4-FFF2-40B4-BE49-F238E27FC236}">
                <a16:creationId xmlns:a16="http://schemas.microsoft.com/office/drawing/2014/main" id="{E4823594-E43B-4516-CF8E-AE663F28BA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792" y="0"/>
            <a:ext cx="9974766" cy="704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65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DD525771-8DF9-9E3C-BD0C-EC39158FB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D59EE3-3549-9A46-E869-B0B99DA172D7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ED169C-4BEF-FCE6-769F-93F4E3DF4C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0904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DD525771-8DF9-9E3C-BD0C-EC39158FB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D59EE3-3549-9A46-E869-B0B99DA172D7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FCD9AA74-1F6A-67C7-C294-1D4B2F2084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63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DD525771-8DF9-9E3C-BD0C-EC39158FB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3AD1D93A-606F-EF8A-8255-07FC2E5BF5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4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9C59B2C8-F2FA-7E77-DB9E-2CBDAB071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16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urple gradient&#10;&#10;AI-generated content may be incorrect.">
            <a:extLst>
              <a:ext uri="{FF2B5EF4-FFF2-40B4-BE49-F238E27FC236}">
                <a16:creationId xmlns:a16="http://schemas.microsoft.com/office/drawing/2014/main" id="{3E5B16CC-FACB-11D9-C7DD-0D4418343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black background with a green logo&#10;&#10;AI-generated content may be incorrect.">
            <a:extLst>
              <a:ext uri="{FF2B5EF4-FFF2-40B4-BE49-F238E27FC236}">
                <a16:creationId xmlns:a16="http://schemas.microsoft.com/office/drawing/2014/main" id="{0361175C-CEB8-A3DD-A6DC-F0957E2B86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562" y="0"/>
            <a:ext cx="9974766" cy="7049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F2DC6-1D8F-68F6-3F7B-6B2555D1BB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4647" y="1654926"/>
            <a:ext cx="9144000" cy="2387600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Welcome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482CB-F176-DF59-B8F5-4EFEB36F28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4647" y="388007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6000" b="0" i="0">
                <a:solidFill>
                  <a:schemeClr val="bg1"/>
                </a:solidFill>
                <a:latin typeface="Alexandria Light" pitchFamily="2" charset="-78"/>
                <a:cs typeface="Alexandria Light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We are </a:t>
            </a:r>
            <a:r>
              <a:rPr lang="en-GB" dirty="0" err="1"/>
              <a:t>Gynaia</a:t>
            </a:r>
            <a:r>
              <a:rPr lang="en-GB" dirty="0"/>
              <a:t>.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D6BC3-F4CB-1632-73F1-6F4A8958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BE" dirty="0">
                <a:latin typeface="Alexandria Light" pitchFamily="2" charset="-78"/>
                <a:cs typeface="Alexandria Light" pitchFamily="2" charset="-78"/>
              </a:rPr>
              <a:t>Gynaia</a:t>
            </a:r>
            <a:r>
              <a:rPr lang="en-BE" dirty="0"/>
              <a:t> presentation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1899C-1182-EA5E-49A4-E62428A3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0C783-4455-0639-C834-17536673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911C1B2-3D1D-668C-3EAD-48CA558466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5500" y="938259"/>
            <a:ext cx="1480039" cy="5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2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036D7900-5E2D-1C50-97D8-8FE0F7330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7169678" y="-875946"/>
            <a:ext cx="6373636" cy="637363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pic>
        <p:nvPicPr>
          <p:cNvPr id="8" name="Picture 7" descr="A white and black logo&#10;&#10;AI-generated content may be incorrect.">
            <a:extLst>
              <a:ext uri="{FF2B5EF4-FFF2-40B4-BE49-F238E27FC236}">
                <a16:creationId xmlns:a16="http://schemas.microsoft.com/office/drawing/2014/main" id="{98C22E33-18EE-2C54-6FFB-63416FAF4C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87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pic>
        <p:nvPicPr>
          <p:cNvPr id="9" name="Picture 8" descr="A white and black logo&#10;&#10;AI-generated content may be incorrect.">
            <a:extLst>
              <a:ext uri="{FF2B5EF4-FFF2-40B4-BE49-F238E27FC236}">
                <a16:creationId xmlns:a16="http://schemas.microsoft.com/office/drawing/2014/main" id="{826F6292-B9B7-6045-AC9B-AE87E5766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8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pic>
        <p:nvPicPr>
          <p:cNvPr id="9" name="Picture 8" descr="A white and black logo&#10;&#10;AI-generated content may be incorrect.">
            <a:extLst>
              <a:ext uri="{FF2B5EF4-FFF2-40B4-BE49-F238E27FC236}">
                <a16:creationId xmlns:a16="http://schemas.microsoft.com/office/drawing/2014/main" id="{826F6292-B9B7-6045-AC9B-AE87E5766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5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9A105E4B-707B-7FFC-4518-CC2CC12F7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BE05BA-E374-24F8-D63E-C7CADDE716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29129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BE05BA-E374-24F8-D63E-C7CADDE71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0253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9A105E4B-707B-7FFC-4518-CC2CC12F7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0705B0DB-9789-216E-B131-EB81B8180F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08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0705B0DB-9789-216E-B131-EB81B8180F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68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6F013492-F9A2-2649-9308-1F92032360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B9A57D-4FD8-030F-62D4-5EAD5C4A71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818907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B9A57D-4FD8-030F-62D4-5EAD5C4A71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65327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2F7AD538-6A3D-0E11-8341-C575E89B8D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725B0DCD-3CEF-8D68-1150-FD67B59C10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0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7C77A7F3-CD13-F780-0653-AE777A1B8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5919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8" name="Picture 7" descr="A blue and purple gradient&#10;&#10;AI-generated content may be incorrect.">
            <a:extLst>
              <a:ext uri="{FF2B5EF4-FFF2-40B4-BE49-F238E27FC236}">
                <a16:creationId xmlns:a16="http://schemas.microsoft.com/office/drawing/2014/main" id="{0EB216AC-62B4-C00E-AF26-88B2782442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196"/>
            <a:ext cx="12192000" cy="8672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F654DF7-75D0-00E7-B2D7-FCF936486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E3848C-FCA8-8A31-A34B-800BD60E15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71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2F7AD538-6A3D-0E11-8341-C575E89B8D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45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D52B1EED-3E89-405A-083E-F1B124636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48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white and black logo&#10;&#10;AI-generated content may be incorrect.">
            <a:extLst>
              <a:ext uri="{FF2B5EF4-FFF2-40B4-BE49-F238E27FC236}">
                <a16:creationId xmlns:a16="http://schemas.microsoft.com/office/drawing/2014/main" id="{BF701F68-E4D5-876C-7306-572FF2C2A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43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white and black logo&#10;&#10;AI-generated content may be incorrect.">
            <a:extLst>
              <a:ext uri="{FF2B5EF4-FFF2-40B4-BE49-F238E27FC236}">
                <a16:creationId xmlns:a16="http://schemas.microsoft.com/office/drawing/2014/main" id="{BF701F68-E4D5-876C-7306-572FF2C2A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3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B5741E-F718-D2A8-BA18-36E8D431EC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16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B5741E-F718-D2A8-BA18-36E8D431EC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77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E7369678-16F9-05C9-E373-9ED241700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71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EE989155-ADCE-21D6-BFB5-E92B28F07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E7369678-16F9-05C9-E373-9ED2417002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732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0780AEB2-1F5D-EF8B-FA1C-55579B29E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98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0780AEB2-1F5D-EF8B-FA1C-55579B29E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96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7C77A7F3-CD13-F780-0653-AE777A1B8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5919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C7DB08-9010-D5D8-C70B-9C0AD5B91DD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F654DF7-75D0-00E7-B2D7-FCF936486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E3848C-FCA8-8A31-A34B-800BD60E15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66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0780AEB2-1F5D-EF8B-FA1C-55579B29E4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33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pic>
        <p:nvPicPr>
          <p:cNvPr id="6" name="Picture 5" descr="A white and black logo&#10;&#10;AI-generated content may be incorrect.">
            <a:extLst>
              <a:ext uri="{FF2B5EF4-FFF2-40B4-BE49-F238E27FC236}">
                <a16:creationId xmlns:a16="http://schemas.microsoft.com/office/drawing/2014/main" id="{6149D611-D21B-5640-D58A-B6905EF29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92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6" name="Picture 5" descr="A white and black logo&#10;&#10;AI-generated content may be incorrect.">
            <a:extLst>
              <a:ext uri="{FF2B5EF4-FFF2-40B4-BE49-F238E27FC236}">
                <a16:creationId xmlns:a16="http://schemas.microsoft.com/office/drawing/2014/main" id="{6149D611-D21B-5640-D58A-B6905EF29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91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BD8246A2-F2D0-DE6D-E0B1-C705C2BDC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78A1AD-6EAB-019F-38FC-D5BE664B06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51537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78A1AD-6EAB-019F-38FC-D5BE664B06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81688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BD8246A2-F2D0-DE6D-E0B1-C705C2BDC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2D3C191D-BC9C-20FE-A16B-D594A4BA09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25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2D3C191D-BC9C-20FE-A16B-D594A4BA0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4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73849DDF-91CB-A791-3230-79BB05F05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6D34C08E-310E-08D0-DF89-04FA10A35A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74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6D34C08E-310E-08D0-DF89-04FA10A35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34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6D34C08E-310E-08D0-DF89-04FA10A35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17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258577-A278-AB24-4EEE-85AA7F6FA30A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527679D3-82D3-F045-7C71-DD6A4457C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A463D7-DEDC-685A-8918-AA1EBD00A6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395"/>
            <a:ext cx="10515600" cy="50545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8157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416AA2E5-3897-78A1-E59B-5FFE61FB9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09E3E3-A193-6152-BEA9-CEA2925332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67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09E3E3-A193-6152-BEA9-CEA292533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06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416AA2E5-3897-78A1-E59B-5FFE61FB9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847D559B-4081-BA46-3DFD-31EFF48628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047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847D559B-4081-BA46-3DFD-31EFF48628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289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416AA2E5-3897-78A1-E59B-5FFE61FB9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E97B221B-5720-BC73-4999-6BF12C3637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76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E97B221B-5720-BC73-4999-6BF12C363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19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E97B221B-5720-BC73-4999-6BF12C363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39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413" y="6246814"/>
            <a:ext cx="464176" cy="43732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2E12412-81BD-7145-8579-236978A5A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413" y="4852426"/>
            <a:ext cx="464176" cy="43732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A390F-6600-4344-99F7-927E8EB46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490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E0B7B9B-59C4-71FA-0583-80FC5CA73E0A}"/>
              </a:ext>
            </a:extLst>
          </p:cNvPr>
          <p:cNvSpPr/>
          <p:nvPr userDrawn="1"/>
        </p:nvSpPr>
        <p:spPr>
          <a:xfrm>
            <a:off x="101747" y="552450"/>
            <a:ext cx="2165684" cy="298383"/>
          </a:xfrm>
          <a:prstGeom prst="roundRect">
            <a:avLst/>
          </a:prstGeom>
          <a:solidFill>
            <a:srgbClr val="54BB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3330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881BE6E4-8BE3-8FD7-E802-6CB418B32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73737" y="-612794"/>
            <a:ext cx="5762661" cy="5762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5919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accent3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C7DB08-9010-D5D8-C70B-9C0AD5B91DD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F654DF7-75D0-00E7-B2D7-FCF936486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18B6BF14-A871-E466-C707-C8E9997136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8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258577-A278-AB24-4EEE-85AA7F6FA30A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527679D3-82D3-F045-7C71-DD6A4457C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395"/>
            <a:ext cx="10515600" cy="50545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 dirty="0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894E76A5-2B54-F462-A9EC-21A6D78BA9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72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258577-A278-AB24-4EEE-85AA7F6FA30A}"/>
              </a:ext>
            </a:extLst>
          </p:cNvPr>
          <p:cNvSpPr/>
          <p:nvPr userDrawn="1"/>
        </p:nvSpPr>
        <p:spPr>
          <a:xfrm>
            <a:off x="0" y="580"/>
            <a:ext cx="12192000" cy="8672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527679D3-82D3-F045-7C71-DD6A4457C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395"/>
            <a:ext cx="10515600" cy="50545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 dirty="0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894E76A5-2B54-F462-A9EC-21A6D78BA9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07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4E8FE67D-AC81-714C-9507-5051571EB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09/01/2026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C4C5BEEF-3C86-8194-DBF9-6E0157DAA6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6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718926-3F7B-70E4-B766-60FC7CBE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2E8E-9151-EE33-C3B6-2074950FE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581F7-7CE5-5231-763D-4D3D08F22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54D514-77D8-B946-9D54-5A16423F7A32}" type="datetimeFigureOut">
              <a:rPr lang="en-BE" smtClean="0"/>
              <a:t>09/01/2026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F009-D107-7AEB-138B-D32E3DF72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2C9F4-6363-12FC-700C-5EB60F7AF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8592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  <p:sldLayoutId id="2147483651" r:id="rId3"/>
    <p:sldLayoutId id="2147483698" r:id="rId4"/>
    <p:sldLayoutId id="2147483650" r:id="rId5"/>
    <p:sldLayoutId id="2147483660" r:id="rId6"/>
    <p:sldLayoutId id="2147483667" r:id="rId7"/>
    <p:sldLayoutId id="2147483668" r:id="rId8"/>
    <p:sldLayoutId id="2147483666" r:id="rId9"/>
    <p:sldLayoutId id="2147483687" r:id="rId10"/>
    <p:sldLayoutId id="2147483669" r:id="rId11"/>
    <p:sldLayoutId id="2147483662" r:id="rId12"/>
    <p:sldLayoutId id="2147483704" r:id="rId13"/>
    <p:sldLayoutId id="2147483661" r:id="rId14"/>
    <p:sldLayoutId id="2147483663" r:id="rId15"/>
    <p:sldLayoutId id="2147483652" r:id="rId16"/>
    <p:sldLayoutId id="2147483670" r:id="rId17"/>
    <p:sldLayoutId id="2147483688" r:id="rId18"/>
    <p:sldLayoutId id="2147483689" r:id="rId19"/>
    <p:sldLayoutId id="2147483691" r:id="rId20"/>
    <p:sldLayoutId id="2147483690" r:id="rId21"/>
    <p:sldLayoutId id="2147483705" r:id="rId22"/>
    <p:sldLayoutId id="2147483653" r:id="rId23"/>
    <p:sldLayoutId id="2147483692" r:id="rId24"/>
    <p:sldLayoutId id="2147483671" r:id="rId25"/>
    <p:sldLayoutId id="2147483693" r:id="rId26"/>
    <p:sldLayoutId id="2147483672" r:id="rId27"/>
    <p:sldLayoutId id="2147483673" r:id="rId28"/>
    <p:sldLayoutId id="2147483694" r:id="rId29"/>
    <p:sldLayoutId id="2147483695" r:id="rId30"/>
    <p:sldLayoutId id="2147483654" r:id="rId31"/>
    <p:sldLayoutId id="2147483664" r:id="rId32"/>
    <p:sldLayoutId id="2147483706" r:id="rId33"/>
    <p:sldLayoutId id="2147483674" r:id="rId34"/>
    <p:sldLayoutId id="2147483696" r:id="rId35"/>
    <p:sldLayoutId id="2147483675" r:id="rId36"/>
    <p:sldLayoutId id="2147483697" r:id="rId37"/>
    <p:sldLayoutId id="2147483655" r:id="rId38"/>
    <p:sldLayoutId id="2147483700" r:id="rId39"/>
    <p:sldLayoutId id="2147483701" r:id="rId40"/>
    <p:sldLayoutId id="2147483665" r:id="rId41"/>
    <p:sldLayoutId id="2147483702" r:id="rId42"/>
    <p:sldLayoutId id="2147483656" r:id="rId43"/>
    <p:sldLayoutId id="2147483678" r:id="rId44"/>
    <p:sldLayoutId id="2147483676" r:id="rId45"/>
    <p:sldLayoutId id="2147483679" r:id="rId46"/>
    <p:sldLayoutId id="2147483684" r:id="rId47"/>
    <p:sldLayoutId id="2147483685" r:id="rId48"/>
    <p:sldLayoutId id="2147483707" r:id="rId49"/>
    <p:sldLayoutId id="2147483657" r:id="rId50"/>
    <p:sldLayoutId id="2147483686" r:id="rId51"/>
    <p:sldLayoutId id="2147483677" r:id="rId52"/>
    <p:sldLayoutId id="2147483680" r:id="rId53"/>
    <p:sldLayoutId id="2147483681" r:id="rId54"/>
    <p:sldLayoutId id="2147483682" r:id="rId55"/>
    <p:sldLayoutId id="2147483703" r:id="rId56"/>
    <p:sldLayoutId id="2147483708" r:id="rId5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exandria Medium" pitchFamily="2" charset="-78"/>
          <a:ea typeface="+mj-ea"/>
          <a:cs typeface="Alexandria Medium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exandria" pitchFamily="2" charset="-78"/>
          <a:ea typeface="+mn-ea"/>
          <a:cs typeface="Alexandria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exandria Light" pitchFamily="2" charset="-78"/>
          <a:ea typeface="+mn-ea"/>
          <a:cs typeface="Alexandria Light" pitchFamily="2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exandria ExtraLight" pitchFamily="2" charset="-78"/>
          <a:ea typeface="+mn-ea"/>
          <a:cs typeface="Alexandria ExtraLight" pitchFamily="2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exandria ExtraLight" pitchFamily="2" charset="-78"/>
          <a:ea typeface="+mn-ea"/>
          <a:cs typeface="Alexandria ExtraLight" pitchFamily="2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exandria ExtraLight" pitchFamily="2" charset="-78"/>
          <a:ea typeface="+mn-ea"/>
          <a:cs typeface="Alexandria ExtraLight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forms.gynaia.com/casecontest/submit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3FA84-7143-10B7-CCFB-454AA7F63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GB" dirty="0"/>
              <a:t>EPC Case Competition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ACE16-228A-8076-ADA9-FD1ED98AB0C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43109" y="4907756"/>
            <a:ext cx="9144000" cy="165576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Add your name and department here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3476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157D63D-C0FC-7301-AA41-0252D96C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+mj-lt"/>
                <a:cs typeface="Arial" panose="020B0604020202020204" pitchFamily="34" charset="0"/>
              </a:rPr>
              <a:t>Case Example Contest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A3A8B-07A6-8949-8F05-3ABDD5894EAB}"/>
              </a:ext>
            </a:extLst>
          </p:cNvPr>
          <p:cNvSpPr txBox="1"/>
          <p:nvPr/>
        </p:nvSpPr>
        <p:spPr>
          <a:xfrm>
            <a:off x="277367" y="989033"/>
            <a:ext cx="606552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>
                <a:cs typeface="Arial" panose="020B0604020202020204" pitchFamily="34" charset="0"/>
              </a:rPr>
              <a:t>Share your interesting case with us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E">
                <a:cs typeface="Arial" panose="020B0604020202020204" pitchFamily="34" charset="0"/>
              </a:rPr>
              <a:t>Use the template in the following slides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E">
                <a:cs typeface="Arial" panose="020B0604020202020204" pitchFamily="34" charset="0"/>
              </a:rPr>
              <a:t>Remember to remove patient </a:t>
            </a:r>
            <a:r>
              <a:rPr lang="en-US">
                <a:cs typeface="Arial" panose="020B0604020202020204" pitchFamily="34" charset="0"/>
              </a:rPr>
              <a:t>identifiable </a:t>
            </a:r>
            <a:r>
              <a:rPr lang="en-BE">
                <a:cs typeface="Arial" panose="020B0604020202020204" pitchFamily="34" charset="0"/>
              </a:rPr>
              <a:t>data </a:t>
            </a:r>
            <a:br>
              <a:rPr lang="en-US">
                <a:cs typeface="Arial" panose="020B0604020202020204" pitchFamily="34" charset="0"/>
              </a:rPr>
            </a:br>
            <a:r>
              <a:rPr lang="en-BE">
                <a:cs typeface="Arial" panose="020B0604020202020204" pitchFamily="34" charset="0"/>
              </a:rPr>
              <a:t>from the images</a:t>
            </a:r>
            <a:r>
              <a:rPr lang="en-US">
                <a:cs typeface="Arial" panose="020B0604020202020204" pitchFamily="34" charset="0"/>
              </a:rPr>
              <a:t>/clips – </a:t>
            </a:r>
            <a:r>
              <a:rPr lang="en-US" b="1" i="1">
                <a:solidFill>
                  <a:srgbClr val="FF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do not just crop the image</a:t>
            </a:r>
            <a:endParaRPr lang="en-BE" b="1" i="1">
              <a:solidFill>
                <a:srgbClr val="FF0000"/>
              </a:solidFill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E">
                <a:cs typeface="Arial" panose="020B0604020202020204" pitchFamily="34" charset="0"/>
              </a:rPr>
              <a:t>Follow the instructions in the last slide </a:t>
            </a:r>
            <a:br>
              <a:rPr lang="en-US">
                <a:cs typeface="Arial" panose="020B0604020202020204" pitchFamily="34" charset="0"/>
              </a:rPr>
            </a:br>
            <a:r>
              <a:rPr lang="en-BE">
                <a:cs typeface="Arial" panose="020B0604020202020204" pitchFamily="34" charset="0"/>
              </a:rPr>
              <a:t>to uploa</a:t>
            </a:r>
            <a:r>
              <a:rPr lang="en-US">
                <a:cs typeface="Arial" panose="020B0604020202020204" pitchFamily="34" charset="0"/>
              </a:rPr>
              <a:t>d </a:t>
            </a:r>
            <a:r>
              <a:rPr lang="en-BE">
                <a:cs typeface="Arial" panose="020B0604020202020204" pitchFamily="34" charset="0"/>
              </a:rPr>
              <a:t>the prepared case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E" b="1">
                <a:cs typeface="Arial" panose="020B0604020202020204" pitchFamily="34" charset="0"/>
              </a:rPr>
              <a:t>3 cases</a:t>
            </a:r>
            <a:r>
              <a:rPr lang="en-BE">
                <a:cs typeface="Arial" panose="020B0604020202020204" pitchFamily="34" charset="0"/>
              </a:rPr>
              <a:t> will be featured on our stream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9B90E-E06C-B84A-949D-273491572161}"/>
              </a:ext>
            </a:extLst>
          </p:cNvPr>
          <p:cNvSpPr txBox="1"/>
          <p:nvPr/>
        </p:nvSpPr>
        <p:spPr>
          <a:xfrm>
            <a:off x="6903720" y="2173624"/>
            <a:ext cx="4450080" cy="95859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BE" sz="2000" b="1">
                <a:latin typeface="Arial" panose="020B0604020202020204" pitchFamily="34" charset="0"/>
                <a:cs typeface="Arial" panose="020B0604020202020204" pitchFamily="34" charset="0"/>
              </a:rPr>
              <a:t>Winners will get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 full year 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EPC Programme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membership</a:t>
            </a:r>
            <a:endParaRPr lang="en-BE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4923F9-F1ED-1041-AA6D-005B0BA9A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26" y="350550"/>
            <a:ext cx="2122067" cy="2122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8182E0-E00E-6D4F-9DB2-BA916EB9A3A3}"/>
              </a:ext>
            </a:extLst>
          </p:cNvPr>
          <p:cNvSpPr txBox="1"/>
          <p:nvPr/>
        </p:nvSpPr>
        <p:spPr>
          <a:xfrm>
            <a:off x="277367" y="3286992"/>
            <a:ext cx="115043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Please confirm the following statements by adding an ‘x’ in the box:</a:t>
            </a:r>
          </a:p>
          <a:p>
            <a:pPr marL="917575"/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(*)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/>
              <a:t>I confirm that there is no patient-identifiable information in the slides submitted and that I have obtained appropriate consent to share this case. I understand that if my case is selected for presentation, the Case Stream session will be recorded and made available online to registered </a:t>
            </a:r>
            <a:r>
              <a:rPr lang="en-US" dirty="0" err="1"/>
              <a:t>Gynaia</a:t>
            </a:r>
            <a:r>
              <a:rPr lang="en-US" dirty="0"/>
              <a:t> members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  <a:p>
            <a:pPr marL="288925" indent="-277813"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I would like my case to be included in the upcoming </a:t>
            </a:r>
            <a:r>
              <a:rPr lang="en-US" b="1" dirty="0" err="1">
                <a:cs typeface="Arial" panose="020B0604020202020204" pitchFamily="34" charset="0"/>
              </a:rPr>
              <a:t>Gynaia</a:t>
            </a:r>
            <a:r>
              <a:rPr lang="en-US" b="1" dirty="0">
                <a:cs typeface="Arial" panose="020B0604020202020204" pitchFamily="34" charset="0"/>
              </a:rPr>
              <a:t> Case Database,</a:t>
            </a:r>
          </a:p>
          <a:p>
            <a:pPr marL="925512" lvl="2"/>
            <a:r>
              <a:rPr lang="en-US" dirty="0"/>
              <a:t>an educational and interactive online resource </a:t>
            </a:r>
            <a:br>
              <a:rPr lang="en-US" dirty="0"/>
            </a:br>
            <a:r>
              <a:rPr lang="en-US" dirty="0"/>
              <a:t>with real-world case examples supporting the EPC community.</a:t>
            </a:r>
            <a:endParaRPr lang="en-US" dirty="0">
              <a:cs typeface="Arial" panose="020B0604020202020204" pitchFamily="34" charset="0"/>
            </a:endParaRPr>
          </a:p>
          <a:p>
            <a:pPr marL="288925" indent="-277813"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I </a:t>
            </a:r>
            <a:r>
              <a:rPr lang="en-US" b="1" dirty="0"/>
              <a:t>am willing to be contacted to provide additional details</a:t>
            </a:r>
            <a:endParaRPr lang="en-US" b="1" dirty="0">
              <a:cs typeface="Arial" panose="020B0604020202020204" pitchFamily="34" charset="0"/>
            </a:endParaRPr>
          </a:p>
          <a:p>
            <a:pPr marL="925512" lvl="2"/>
            <a:r>
              <a:rPr lang="en-US" dirty="0"/>
              <a:t>that could enhance the case and help develop it into a high-quality example </a:t>
            </a:r>
            <a:br>
              <a:rPr lang="en-US" dirty="0"/>
            </a:br>
            <a:r>
              <a:rPr lang="en-US" dirty="0"/>
              <a:t>for Case Stream and educational use</a:t>
            </a:r>
            <a:endParaRPr lang="en-BE" b="1"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691062-99E8-0543-A1C7-F653E45AF278}"/>
              </a:ext>
            </a:extLst>
          </p:cNvPr>
          <p:cNvSpPr txBox="1"/>
          <p:nvPr/>
        </p:nvSpPr>
        <p:spPr>
          <a:xfrm>
            <a:off x="311026" y="6288923"/>
            <a:ext cx="2533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 Obligatory field</a:t>
            </a:r>
            <a:endParaRPr lang="en-BE" sz="1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1AA87-0280-3D84-C82E-E44BB1FA10BE}"/>
              </a:ext>
            </a:extLst>
          </p:cNvPr>
          <p:cNvSpPr txBox="1"/>
          <p:nvPr/>
        </p:nvSpPr>
        <p:spPr>
          <a:xfrm>
            <a:off x="627691" y="3723981"/>
            <a:ext cx="482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F1463-5221-D805-40FA-29E25ECE951E}"/>
              </a:ext>
            </a:extLst>
          </p:cNvPr>
          <p:cNvSpPr txBox="1"/>
          <p:nvPr/>
        </p:nvSpPr>
        <p:spPr>
          <a:xfrm>
            <a:off x="627691" y="4811396"/>
            <a:ext cx="482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6E2451-9DB0-9E0E-8DF0-6BBBE11A561C}"/>
              </a:ext>
            </a:extLst>
          </p:cNvPr>
          <p:cNvSpPr txBox="1"/>
          <p:nvPr/>
        </p:nvSpPr>
        <p:spPr>
          <a:xfrm>
            <a:off x="627691" y="5655251"/>
            <a:ext cx="482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7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0DBE-E79B-5E91-E6FD-1C8AFC00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Patient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B688A-2FE4-9375-ED9C-33AB9EAA5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 this slide you can include essential patient information to allow for interpretation of the case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Please keep this </a:t>
            </a:r>
            <a:r>
              <a:rPr lang="en-US" b="1" u="sng" dirty="0" err="1"/>
              <a:t>pseudonymised</a:t>
            </a:r>
            <a:r>
              <a:rPr lang="en-US" dirty="0"/>
              <a:t> e.g. ‘a woman in her 30s’ 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b="1" u="sng" dirty="0"/>
              <a:t>not</a:t>
            </a:r>
            <a:r>
              <a:rPr lang="en-US" dirty="0"/>
              <a:t> include any irrelevant past medical history</a:t>
            </a:r>
          </a:p>
          <a:p>
            <a:endParaRPr lang="en-US" dirty="0"/>
          </a:p>
          <a:p>
            <a:r>
              <a:rPr lang="en-US" dirty="0"/>
              <a:t>Essential information would usually include Gravidity, Parity and history of pain, bleeding or subfertility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7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2A1548-3518-8E2F-5E4A-5237A5D0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4DC615-1AF5-439E-4586-B4C0FB15A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Please add your images to this black background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may wish to present your case as a timeline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Ideally please include US images of the uterus and both ovaries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Video clips are preferable over still images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duplicate this slide as needed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 descriptions of your images including the presence/absence and measurements of: gestational sac, amnion, yolk sac, CRL, heartbeat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any adnexal mass is present, it should be describe using IOTA terms and definitions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1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BDA9-D9D8-9686-57ED-812501B2C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11C04-F601-B656-1BCD-59BAA2B22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management plan that was chosen and the rationale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2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DFAFC-B440-DC28-CF8C-AC1D8A279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AF0D-B206-E57B-1622-3B2ACEF5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1BDDE-2A34-0641-D5C5-6999EA815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 this slide you can include any relevant surgical findings and histological outcomes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may wish to include any images taken intraoperatively or of specimens</a:t>
            </a:r>
          </a:p>
        </p:txBody>
      </p:sp>
    </p:spTree>
    <p:extLst>
      <p:ext uri="{BB962C8B-B14F-4D97-AF65-F5344CB8AC3E}">
        <p14:creationId xmlns:p14="http://schemas.microsoft.com/office/powerpoint/2010/main" val="69714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A45EB-6282-EC35-A922-AF94CFEE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3DDCC-6F08-6D12-3EA6-3DFF31DEE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slide here to briefly explain the diagnosis – please see the below example from a previous stream</a:t>
            </a:r>
          </a:p>
        </p:txBody>
      </p:sp>
      <p:pic>
        <p:nvPicPr>
          <p:cNvPr id="5" name="Picture 4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27049A4D-6C9F-258A-879E-CE2510E97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37" y="2613212"/>
            <a:ext cx="6156147" cy="40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3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0ABC4-92D5-F2DA-4D16-F986E370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upload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03948-28BE-6D54-39CB-352B99D0B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Alexandria"/>
              </a:rPr>
              <a:t>Go to the submit form:</a:t>
            </a:r>
          </a:p>
          <a:p>
            <a:r>
              <a:rPr lang="en-US" dirty="0">
                <a:cs typeface="Alexandria"/>
                <a:hlinkClick r:id="rId2"/>
              </a:rPr>
              <a:t>https://forms.gynaia.com/casescontest/epc/e1/submit</a:t>
            </a:r>
          </a:p>
          <a:p>
            <a:r>
              <a:rPr lang="en-US" dirty="0">
                <a:cs typeface="Alexandria"/>
              </a:rPr>
              <a:t>Provide your contact details &amp; upload your case under the 'submit your case' section:</a:t>
            </a:r>
          </a:p>
          <a:p>
            <a:endParaRPr lang="en-US" dirty="0">
              <a:cs typeface="Alexandria"/>
            </a:endParaRPr>
          </a:p>
          <a:p>
            <a:endParaRPr lang="en-US" dirty="0">
              <a:cs typeface="Alexandria"/>
            </a:endParaRPr>
          </a:p>
          <a:p>
            <a:endParaRPr lang="en-US" dirty="0">
              <a:cs typeface="Alexandria"/>
            </a:endParaRPr>
          </a:p>
          <a:p>
            <a:endParaRPr lang="en-US" dirty="0">
              <a:cs typeface="Alexandria"/>
            </a:endParaRPr>
          </a:p>
          <a:p>
            <a:endParaRPr lang="en-US" dirty="0">
              <a:cs typeface="Alexandria"/>
            </a:endParaRPr>
          </a:p>
          <a:p>
            <a:endParaRPr lang="en-US" dirty="0">
              <a:cs typeface="Alexandria"/>
            </a:endParaRPr>
          </a:p>
          <a:p>
            <a:r>
              <a:rPr lang="en-US" dirty="0">
                <a:cs typeface="Alexandria"/>
              </a:rPr>
              <a:t>Submit the case</a:t>
            </a:r>
          </a:p>
          <a:p>
            <a:endParaRPr lang="en-US" dirty="0">
              <a:cs typeface="Alexandria"/>
            </a:endParaRPr>
          </a:p>
        </p:txBody>
      </p:sp>
      <p:pic>
        <p:nvPicPr>
          <p:cNvPr id="4" name="Afbeelding 3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40B0C99E-3D13-51C7-D130-39E468B77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648" y="2683636"/>
            <a:ext cx="7375425" cy="27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79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ynaia">
      <a:dk1>
        <a:srgbClr val="000000"/>
      </a:dk1>
      <a:lt1>
        <a:srgbClr val="FFFFFF"/>
      </a:lt1>
      <a:dk2>
        <a:srgbClr val="003134"/>
      </a:dk2>
      <a:lt2>
        <a:srgbClr val="E8E8E8"/>
      </a:lt2>
      <a:accent1>
        <a:srgbClr val="7BC192"/>
      </a:accent1>
      <a:accent2>
        <a:srgbClr val="00A0A2"/>
      </a:accent2>
      <a:accent3>
        <a:srgbClr val="325A8A"/>
      </a:accent3>
      <a:accent4>
        <a:srgbClr val="283277"/>
      </a:accent4>
      <a:accent5>
        <a:srgbClr val="E6845E"/>
      </a:accent5>
      <a:accent6>
        <a:srgbClr val="E15E35"/>
      </a:accent6>
      <a:hlink>
        <a:srgbClr val="FF7F00"/>
      </a:hlink>
      <a:folHlink>
        <a:srgbClr val="00FFF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ynaia_Presentation3_Master_1" id="{E44298EF-C2B9-D644-80A8-D16486FCD184}" vid="{939A93AB-1D81-EC4B-85AC-8DCFB4DAD2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6A5706A3C5E45A592B6BEBE54EE93" ma:contentTypeVersion="7" ma:contentTypeDescription="Create a new document." ma:contentTypeScope="" ma:versionID="62e4c33c1cc2d93ddb26516c3421a159">
  <xsd:schema xmlns:xsd="http://www.w3.org/2001/XMLSchema" xmlns:xs="http://www.w3.org/2001/XMLSchema" xmlns:p="http://schemas.microsoft.com/office/2006/metadata/properties" xmlns:ns2="d41f37ef-2b55-4bfc-9897-9b65e0f5e554" targetNamespace="http://schemas.microsoft.com/office/2006/metadata/properties" ma:root="true" ma:fieldsID="93d8dad3d0e3f488b9d87af9755b57e9" ns2:_="">
    <xsd:import namespace="d41f37ef-2b55-4bfc-9897-9b65e0f5e5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f37ef-2b55-4bfc-9897-9b65e0f5e5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2DBABA-C6A9-4155-8EB5-0C4EA79E3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1f37ef-2b55-4bfc-9897-9b65e0f5e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3A1AC3-7944-4CE9-BC0F-AE0098FE93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9E18CF-0EA6-4B82-9C7A-593DB290C17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450</Words>
  <Application>Microsoft Macintosh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Alexandria</vt:lpstr>
      <vt:lpstr>Alexandria ExtraLight</vt:lpstr>
      <vt:lpstr>Alexandria Light</vt:lpstr>
      <vt:lpstr>Alexandria Medium</vt:lpstr>
      <vt:lpstr>Aptos</vt:lpstr>
      <vt:lpstr>Arial</vt:lpstr>
      <vt:lpstr>Gill Sans MT</vt:lpstr>
      <vt:lpstr>Office Theme</vt:lpstr>
      <vt:lpstr>EPC Case Competition</vt:lpstr>
      <vt:lpstr>Case Example Contest</vt:lpstr>
      <vt:lpstr>Essential Patient Information</vt:lpstr>
      <vt:lpstr>Images</vt:lpstr>
      <vt:lpstr>Management</vt:lpstr>
      <vt:lpstr>Outcome</vt:lpstr>
      <vt:lpstr>Literature</vt:lpstr>
      <vt:lpstr>How to upload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Cooper, Nina C</dc:creator>
  <cp:lastModifiedBy>Arno Vanneste</cp:lastModifiedBy>
  <cp:revision>37</cp:revision>
  <dcterms:created xsi:type="dcterms:W3CDTF">2025-10-13T11:39:43Z</dcterms:created>
  <dcterms:modified xsi:type="dcterms:W3CDTF">2026-01-09T13:04:31Z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0x0101004326A5706A3C5E45A592B6BEBE54EE93</vt:lpwstr>
  </property>
</Properties>
</file>